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295" r:id="rId3"/>
    <p:sldId id="257" r:id="rId4"/>
    <p:sldId id="302" r:id="rId5"/>
    <p:sldId id="303" r:id="rId6"/>
    <p:sldId id="299" r:id="rId7"/>
    <p:sldId id="258" r:id="rId8"/>
    <p:sldId id="259" r:id="rId9"/>
    <p:sldId id="260" r:id="rId10"/>
    <p:sldId id="261" r:id="rId11"/>
    <p:sldId id="262" r:id="rId12"/>
    <p:sldId id="263" r:id="rId13"/>
    <p:sldId id="309" r:id="rId14"/>
    <p:sldId id="310" r:id="rId15"/>
    <p:sldId id="264" r:id="rId16"/>
    <p:sldId id="265" r:id="rId17"/>
    <p:sldId id="266" r:id="rId18"/>
    <p:sldId id="267"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311" r:id="rId35"/>
    <p:sldId id="285" r:id="rId36"/>
    <p:sldId id="304" r:id="rId37"/>
    <p:sldId id="286" r:id="rId38"/>
    <p:sldId id="287" r:id="rId39"/>
    <p:sldId id="288" r:id="rId40"/>
    <p:sldId id="289" r:id="rId41"/>
    <p:sldId id="290" r:id="rId42"/>
    <p:sldId id="291" r:id="rId43"/>
    <p:sldId id="292" r:id="rId44"/>
    <p:sldId id="293" r:id="rId45"/>
    <p:sldId id="294" r:id="rId46"/>
    <p:sldId id="300" r:id="rId47"/>
    <p:sldId id="305" r:id="rId48"/>
    <p:sldId id="306" r:id="rId49"/>
    <p:sldId id="307" r:id="rId50"/>
    <p:sldId id="308" r:id="rId51"/>
    <p:sldId id="313" r:id="rId52"/>
    <p:sldId id="314" r:id="rId53"/>
    <p:sldId id="312" r:id="rId54"/>
    <p:sldId id="315" r:id="rId55"/>
    <p:sldId id="319" r:id="rId56"/>
    <p:sldId id="320" r:id="rId57"/>
    <p:sldId id="321" r:id="rId58"/>
    <p:sldId id="316" r:id="rId59"/>
    <p:sldId id="322" r:id="rId60"/>
    <p:sldId id="317" r:id="rId61"/>
    <p:sldId id="318"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6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am:Documents:Med%20care%20CP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000"/>
            </a:pPr>
            <a:r>
              <a:rPr lang="en-US" sz="3000"/>
              <a:t>Demand for health care</a:t>
            </a:r>
          </a:p>
        </c:rich>
      </c:tx>
      <c:layout/>
      <c:overlay val="0"/>
    </c:title>
    <c:autoTitleDeleted val="0"/>
    <c:plotArea>
      <c:layout/>
      <c:scatterChart>
        <c:scatterStyle val="lineMarker"/>
        <c:varyColors val="0"/>
        <c:ser>
          <c:idx val="0"/>
          <c:order val="0"/>
          <c:spPr>
            <a:ln w="57150" cmpd="sng"/>
          </c:spPr>
          <c:marker>
            <c:spPr>
              <a:ln w="38100" cmpd="sng"/>
            </c:spPr>
          </c:marker>
          <c:xVal>
            <c:numRef>
              <c:f>Sheet1!$D$6:$D$9</c:f>
              <c:numCache>
                <c:formatCode>General</c:formatCode>
                <c:ptCount val="4"/>
                <c:pt idx="0">
                  <c:v>1.0</c:v>
                </c:pt>
                <c:pt idx="1">
                  <c:v>0.666666666666667</c:v>
                </c:pt>
                <c:pt idx="2">
                  <c:v>0.666666666666667</c:v>
                </c:pt>
                <c:pt idx="3">
                  <c:v>0.666666666666667</c:v>
                </c:pt>
              </c:numCache>
            </c:numRef>
          </c:xVal>
          <c:yVal>
            <c:numRef>
              <c:f>Sheet1!$E$6:$E$9</c:f>
              <c:numCache>
                <c:formatCode>General</c:formatCode>
                <c:ptCount val="4"/>
                <c:pt idx="0">
                  <c:v>0.0</c:v>
                </c:pt>
                <c:pt idx="1">
                  <c:v>0.25</c:v>
                </c:pt>
                <c:pt idx="2">
                  <c:v>0.5</c:v>
                </c:pt>
                <c:pt idx="3">
                  <c:v>0.95</c:v>
                </c:pt>
              </c:numCache>
            </c:numRef>
          </c:yVal>
          <c:smooth val="0"/>
        </c:ser>
        <c:dLbls>
          <c:showLegendKey val="0"/>
          <c:showVal val="0"/>
          <c:showCatName val="0"/>
          <c:showSerName val="0"/>
          <c:showPercent val="0"/>
          <c:showBubbleSize val="0"/>
        </c:dLbls>
        <c:axId val="2116187992"/>
        <c:axId val="-2129328136"/>
      </c:scatterChart>
      <c:valAx>
        <c:axId val="2116187992"/>
        <c:scaling>
          <c:orientation val="minMax"/>
        </c:scaling>
        <c:delete val="0"/>
        <c:axPos val="b"/>
        <c:title>
          <c:tx>
            <c:rich>
              <a:bodyPr/>
              <a:lstStyle/>
              <a:p>
                <a:pPr>
                  <a:defRPr sz="3000"/>
                </a:pPr>
                <a:r>
                  <a:rPr lang="en-US" sz="3000"/>
                  <a:t>Doc visits or hospitalizations</a:t>
                </a:r>
              </a:p>
            </c:rich>
          </c:tx>
          <c:layout/>
          <c:overlay val="0"/>
        </c:title>
        <c:numFmt formatCode="General" sourceLinked="1"/>
        <c:majorTickMark val="out"/>
        <c:minorTickMark val="none"/>
        <c:tickLblPos val="nextTo"/>
        <c:crossAx val="-2129328136"/>
        <c:crosses val="autoZero"/>
        <c:crossBetween val="midCat"/>
      </c:valAx>
      <c:valAx>
        <c:axId val="-2129328136"/>
        <c:scaling>
          <c:orientation val="minMax"/>
          <c:max val="1.0"/>
          <c:min val="0.0"/>
        </c:scaling>
        <c:delete val="0"/>
        <c:axPos val="l"/>
        <c:majorGridlines/>
        <c:title>
          <c:tx>
            <c:rich>
              <a:bodyPr/>
              <a:lstStyle/>
              <a:p>
                <a:pPr>
                  <a:defRPr sz="3000"/>
                </a:pPr>
                <a:r>
                  <a:rPr lang="en-US" sz="3000"/>
                  <a:t>Copayment rate</a:t>
                </a:r>
              </a:p>
            </c:rich>
          </c:tx>
          <c:layout/>
          <c:overlay val="0"/>
        </c:title>
        <c:numFmt formatCode="General" sourceLinked="1"/>
        <c:majorTickMark val="out"/>
        <c:minorTickMark val="none"/>
        <c:tickLblPos val="nextTo"/>
        <c:txPr>
          <a:bodyPr/>
          <a:lstStyle/>
          <a:p>
            <a:pPr>
              <a:defRPr sz="2800"/>
            </a:pPr>
            <a:endParaRPr lang="en-US"/>
          </a:p>
        </c:txPr>
        <c:crossAx val="2116187992"/>
        <c:crosses val="autoZero"/>
        <c:crossBetween val="midCat"/>
        <c:majorUnit val="0.5"/>
        <c:minorUnit val="0.25"/>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592D7-395F-CD46-901A-768774C3AF3F}" type="datetimeFigureOut">
              <a:rPr lang="en-US" smtClean="0"/>
              <a:pPr/>
              <a:t>10/3/13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3C9656-DAD4-0645-B6D0-A7CCC61FDAEA}" type="slidenum">
              <a:rPr lang="en-US" smtClean="0"/>
              <a:pPr/>
              <a:t>‹#›</a:t>
            </a:fld>
            <a:endParaRPr lang="en-US"/>
          </a:p>
        </p:txBody>
      </p:sp>
    </p:spTree>
    <p:extLst>
      <p:ext uri="{BB962C8B-B14F-4D97-AF65-F5344CB8AC3E}">
        <p14:creationId xmlns:p14="http://schemas.microsoft.com/office/powerpoint/2010/main" val="26417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rPr>
              <a:t>(I imagine they used 95% rather than 100% to give the families an incentive to send in their medical bills.)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6F9AF9-27D2-9E4E-A6AF-B1F3DA9D5162}"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rPr>
              <a:t>Adults who had to pay used about 2/3 of the ambulatory visits and hospitalizations of those who didn't. An earlier article (Newhouse et al, NEJM 305(25) Dec. 17, 1981, 1501-7) reported this. There was little or no significant difference among the pay plans. As far as they could tell, 25% copayment had the same effect as 95%.</a:t>
            </a:r>
          </a:p>
          <a:p>
            <a:pPr eaLnBrk="1" hangingPunct="1">
              <a:spcBef>
                <a:spcPct val="0"/>
              </a:spcBef>
            </a:pPr>
            <a:endParaRPr lang="en-US">
              <a:latin typeface="Calibri" charset="0"/>
              <a:ea typeface="ＭＳ Ｐゴシック"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8C6C5F-B7DE-1D49-8B80-83A89ECCF2A4}"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rPr>
              <a:t>14% of women without supplemental insurance had a mammogram in the two-year period. </a:t>
            </a:r>
            <a:br>
              <a:rPr lang="en-US">
                <a:latin typeface="Calibri" charset="0"/>
                <a:ea typeface="ＭＳ Ｐゴシック" charset="0"/>
              </a:rPr>
            </a:br>
            <a:r>
              <a:rPr lang="en-US">
                <a:latin typeface="Calibri" charset="0"/>
                <a:ea typeface="ＭＳ Ｐゴシック" charset="0"/>
              </a:rPr>
              <a:t>24% of women with Medicaid paying their share had a mammogram. </a:t>
            </a:r>
            <a:br>
              <a:rPr lang="en-US">
                <a:latin typeface="Calibri" charset="0"/>
                <a:ea typeface="ＭＳ Ｐゴシック" charset="0"/>
              </a:rPr>
            </a:br>
            <a:r>
              <a:rPr lang="en-US">
                <a:latin typeface="Calibri" charset="0"/>
                <a:ea typeface="ＭＳ Ｐゴシック" charset="0"/>
              </a:rPr>
              <a:t>40% of women with self-paid supplemental insurance had a mammogram </a:t>
            </a:r>
            <a:br>
              <a:rPr lang="en-US">
                <a:latin typeface="Calibri" charset="0"/>
                <a:ea typeface="ＭＳ Ｐゴシック" charset="0"/>
              </a:rPr>
            </a:br>
            <a:r>
              <a:rPr lang="en-US">
                <a:latin typeface="Calibri" charset="0"/>
                <a:ea typeface="ＭＳ Ｐゴシック" charset="0"/>
              </a:rPr>
              <a:t>45% of women with employer-paid supplemental insurance had a mammogram   </a:t>
            </a:r>
          </a:p>
          <a:p>
            <a:pPr eaLnBrk="1" hangingPunct="1">
              <a:spcBef>
                <a:spcPct val="0"/>
              </a:spcBef>
            </a:pPr>
            <a:endParaRPr lang="en-US">
              <a:latin typeface="Calibri" charset="0"/>
              <a:ea typeface="ＭＳ Ｐゴシック"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308ACEA-4E1B-7040-8C65-3F69D989FDE3}" type="slidenum">
              <a:rPr lang="en-US">
                <a:latin typeface="Calibri" charset="0"/>
              </a:rPr>
              <a:pPr eaLnBrk="1" hangingPunct="1"/>
              <a:t>30</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C9656-DAD4-0645-B6D0-A7CCC61FDAEA}" type="slidenum">
              <a:rPr lang="en-US" smtClean="0"/>
              <a:pPr/>
              <a:t>57</a:t>
            </a:fld>
            <a:endParaRPr lang="en-US"/>
          </a:p>
        </p:txBody>
      </p:sp>
    </p:spTree>
    <p:extLst>
      <p:ext uri="{BB962C8B-B14F-4D97-AF65-F5344CB8AC3E}">
        <p14:creationId xmlns:p14="http://schemas.microsoft.com/office/powerpoint/2010/main" val="262303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3E44A3-1B9F-DA4F-A877-76C31D6A47A8}" type="datetimeFigureOut">
              <a:rPr lang="en-US" smtClean="0"/>
              <a:pPr/>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213619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E44A3-1B9F-DA4F-A877-76C31D6A47A8}" type="datetimeFigureOut">
              <a:rPr lang="en-US" smtClean="0"/>
              <a:pPr/>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364947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E44A3-1B9F-DA4F-A877-76C31D6A47A8}" type="datetimeFigureOut">
              <a:rPr lang="en-US" smtClean="0"/>
              <a:pPr/>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415622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E44A3-1B9F-DA4F-A877-76C31D6A47A8}" type="datetimeFigureOut">
              <a:rPr lang="en-US" smtClean="0"/>
              <a:pPr/>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282561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3E44A3-1B9F-DA4F-A877-76C31D6A47A8}" type="datetimeFigureOut">
              <a:rPr lang="en-US" smtClean="0"/>
              <a:pPr/>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4144572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3E44A3-1B9F-DA4F-A877-76C31D6A47A8}" type="datetimeFigureOut">
              <a:rPr lang="en-US" smtClean="0"/>
              <a:pPr/>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12483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3E44A3-1B9F-DA4F-A877-76C31D6A47A8}" type="datetimeFigureOut">
              <a:rPr lang="en-US" smtClean="0"/>
              <a:pPr/>
              <a:t>10/3/13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14519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E44A3-1B9F-DA4F-A877-76C31D6A47A8}" type="datetimeFigureOut">
              <a:rPr lang="en-US" smtClean="0"/>
              <a:pPr/>
              <a:t>10/3/13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99981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E44A3-1B9F-DA4F-A877-76C31D6A47A8}" type="datetimeFigureOut">
              <a:rPr lang="en-US" smtClean="0"/>
              <a:pPr/>
              <a:t>10/3/13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109662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E44A3-1B9F-DA4F-A877-76C31D6A47A8}" type="datetimeFigureOut">
              <a:rPr lang="en-US" smtClean="0"/>
              <a:pPr/>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321852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E44A3-1B9F-DA4F-A877-76C31D6A47A8}" type="datetimeFigureOut">
              <a:rPr lang="en-US" smtClean="0"/>
              <a:pPr/>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A71EB-B1F2-5A43-81D7-18FE139D7839}" type="slidenum">
              <a:rPr lang="en-US" smtClean="0"/>
              <a:pPr/>
              <a:t>‹#›</a:t>
            </a:fld>
            <a:endParaRPr lang="en-US"/>
          </a:p>
        </p:txBody>
      </p:sp>
    </p:spTree>
    <p:extLst>
      <p:ext uri="{BB962C8B-B14F-4D97-AF65-F5344CB8AC3E}">
        <p14:creationId xmlns:p14="http://schemas.microsoft.com/office/powerpoint/2010/main" val="12777510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E44A3-1B9F-DA4F-A877-76C31D6A47A8}" type="datetimeFigureOut">
              <a:rPr lang="en-US" smtClean="0"/>
              <a:pPr/>
              <a:t>10/3/13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A71EB-B1F2-5A43-81D7-18FE139D7839}" type="slidenum">
              <a:rPr lang="en-US" smtClean="0"/>
              <a:pPr/>
              <a:t>‹#›</a:t>
            </a:fld>
            <a:endParaRPr lang="en-US"/>
          </a:p>
        </p:txBody>
      </p:sp>
    </p:spTree>
    <p:extLst>
      <p:ext uri="{BB962C8B-B14F-4D97-AF65-F5344CB8AC3E}">
        <p14:creationId xmlns:p14="http://schemas.microsoft.com/office/powerpoint/2010/main" val="274857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Moral hazard and copayments</a:t>
            </a:r>
            <a:endParaRPr lang="en-US" dirty="0"/>
          </a:p>
        </p:txBody>
      </p:sp>
      <p:sp>
        <p:nvSpPr>
          <p:cNvPr id="3" name="Subtitle 2"/>
          <p:cNvSpPr>
            <a:spLocks noGrp="1"/>
          </p:cNvSpPr>
          <p:nvPr>
            <p:ph type="subTitle" idx="1"/>
          </p:nvPr>
        </p:nvSpPr>
        <p:spPr/>
        <p:txBody>
          <a:bodyPr/>
          <a:lstStyle/>
          <a:p>
            <a:r>
              <a:rPr lang="en-US" dirty="0" smtClean="0"/>
              <a:t>HSPM 714 J50</a:t>
            </a:r>
          </a:p>
          <a:p>
            <a:r>
              <a:rPr lang="en-US" dirty="0" smtClean="0"/>
              <a:t>10/3/2013</a:t>
            </a:r>
            <a:endParaRPr lang="en-US" dirty="0"/>
          </a:p>
        </p:txBody>
      </p:sp>
    </p:spTree>
    <p:extLst>
      <p:ext uri="{BB962C8B-B14F-4D97-AF65-F5344CB8AC3E}">
        <p14:creationId xmlns:p14="http://schemas.microsoft.com/office/powerpoint/2010/main" val="102148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84113" y="515855"/>
          <a:ext cx="8575773" cy="5826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81333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cs typeface="+mj-cs"/>
              </a:rPr>
              <a:t>Effect of copayment on health care demand</a:t>
            </a:r>
          </a:p>
        </p:txBody>
      </p:sp>
      <p:sp>
        <p:nvSpPr>
          <p:cNvPr id="32771" name="Content Placeholder 2"/>
          <p:cNvSpPr>
            <a:spLocks noGrp="1"/>
          </p:cNvSpPr>
          <p:nvPr>
            <p:ph idx="1"/>
          </p:nvPr>
        </p:nvSpPr>
        <p:spPr/>
        <p:txBody>
          <a:bodyPr/>
          <a:lstStyle/>
          <a:p>
            <a:pPr eaLnBrk="1" hangingPunct="1"/>
            <a:r>
              <a:rPr lang="en-US">
                <a:latin typeface="Calibri" charset="0"/>
                <a:ea typeface="ＭＳ Ｐゴシック" charset="0"/>
              </a:rPr>
              <a:t>Adults who had to pay used about 2/3 of the ambulatory visits and hospitalizations of those who didn't. </a:t>
            </a:r>
          </a:p>
          <a:p>
            <a:pPr lvl="1" eaLnBrk="1" hangingPunct="1"/>
            <a:r>
              <a:rPr lang="en-US">
                <a:latin typeface="Calibri" charset="0"/>
                <a:ea typeface="ＭＳ Ｐゴシック" charset="0"/>
              </a:rPr>
              <a:t>An earlier article (Newhouse et al, NEJM 305(25) Dec. 17, 1981, 1501-7) reported this. </a:t>
            </a:r>
          </a:p>
          <a:p>
            <a:pPr eaLnBrk="1" hangingPunct="1"/>
            <a:r>
              <a:rPr lang="en-US">
                <a:latin typeface="Calibri" charset="0"/>
                <a:ea typeface="ＭＳ Ｐゴシック" charset="0"/>
              </a:rPr>
              <a:t>There was little or no significant difference among the pay plans. As far as they could tell, 25% copayment had the same effect as 95%.</a:t>
            </a:r>
          </a:p>
        </p:txBody>
      </p:sp>
    </p:spTree>
    <p:extLst>
      <p:ext uri="{BB962C8B-B14F-4D97-AF65-F5344CB8AC3E}">
        <p14:creationId xmlns:p14="http://schemas.microsoft.com/office/powerpoint/2010/main" val="33836613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cs typeface="+mj-cs"/>
              </a:rPr>
              <a:t>Income and the demand response to copayment</a:t>
            </a:r>
          </a:p>
        </p:txBody>
      </p:sp>
      <p:sp>
        <p:nvSpPr>
          <p:cNvPr id="33795" name="Content Placeholder 2"/>
          <p:cNvSpPr>
            <a:spLocks noGrp="1"/>
          </p:cNvSpPr>
          <p:nvPr>
            <p:ph idx="1"/>
          </p:nvPr>
        </p:nvSpPr>
        <p:spPr/>
        <p:txBody>
          <a:bodyPr/>
          <a:lstStyle/>
          <a:p>
            <a:pPr eaLnBrk="1" hangingPunct="1"/>
            <a:r>
              <a:rPr lang="en-US">
                <a:latin typeface="Calibri" charset="0"/>
                <a:ea typeface="ＭＳ Ｐゴシック" charset="0"/>
              </a:rPr>
              <a:t>Low income families responded more to copayments than higher income families</a:t>
            </a:r>
          </a:p>
          <a:p>
            <a:pPr eaLnBrk="1" hangingPunct="1"/>
            <a:r>
              <a:rPr lang="en-US">
                <a:latin typeface="Calibri" charset="0"/>
                <a:ea typeface="ＭＳ Ｐゴシック" charset="0"/>
              </a:rPr>
              <a:t>but not by much in most years and locations.</a:t>
            </a:r>
          </a:p>
          <a:p>
            <a:pPr eaLnBrk="1" hangingPunct="1"/>
            <a:r>
              <a:rPr lang="en-US">
                <a:latin typeface="Calibri" charset="0"/>
                <a:ea typeface="ＭＳ Ｐゴシック" charset="0"/>
              </a:rPr>
              <a:t>Low income families with illnesses would exceed their deductible sooner than higher income families, because the deductible was 15% of family income.</a:t>
            </a:r>
          </a:p>
        </p:txBody>
      </p:sp>
    </p:spTree>
    <p:extLst>
      <p:ext uri="{BB962C8B-B14F-4D97-AF65-F5344CB8AC3E}">
        <p14:creationId xmlns:p14="http://schemas.microsoft.com/office/powerpoint/2010/main" val="19196293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atin typeface="Calibri" charset="0"/>
                <a:ea typeface="ＭＳ Ｐゴシック" charset="0"/>
              </a:rPr>
              <a:t>Cash payments to equalize benefit</a:t>
            </a:r>
          </a:p>
        </p:txBody>
      </p:sp>
      <p:sp>
        <p:nvSpPr>
          <p:cNvPr id="38915" name="Content Placeholder 2"/>
          <p:cNvSpPr>
            <a:spLocks noGrp="1"/>
          </p:cNvSpPr>
          <p:nvPr>
            <p:ph idx="1"/>
          </p:nvPr>
        </p:nvSpPr>
        <p:spPr/>
        <p:txBody>
          <a:bodyPr>
            <a:normAutofit/>
          </a:bodyPr>
          <a:lstStyle/>
          <a:p>
            <a:pPr eaLnBrk="1" hangingPunct="1">
              <a:lnSpc>
                <a:spcPct val="80000"/>
              </a:lnSpc>
            </a:pPr>
            <a:r>
              <a:rPr lang="en-US" sz="3000" dirty="0">
                <a:latin typeface="Calibri" charset="0"/>
                <a:ea typeface="ＭＳ Ｐゴシック" charset="0"/>
              </a:rPr>
              <a:t>People who had the 95% copayment plan got a cash payment of about $80 a month. </a:t>
            </a:r>
            <a:endParaRPr lang="en-US" sz="3000" dirty="0" smtClean="0">
              <a:latin typeface="Calibri" charset="0"/>
              <a:ea typeface="ＭＳ Ｐゴシック" charset="0"/>
            </a:endParaRPr>
          </a:p>
          <a:p>
            <a:pPr lvl="1">
              <a:lnSpc>
                <a:spcPct val="80000"/>
              </a:lnSpc>
            </a:pPr>
            <a:r>
              <a:rPr lang="en-US" sz="2600" dirty="0" smtClean="0">
                <a:latin typeface="Calibri" charset="0"/>
                <a:ea typeface="ＭＳ Ｐゴシック" charset="0"/>
              </a:rPr>
              <a:t> $506 at 2013’s health care prices</a:t>
            </a:r>
            <a:endParaRPr lang="en-US" sz="2600" dirty="0">
              <a:latin typeface="Calibri" charset="0"/>
              <a:ea typeface="ＭＳ Ｐゴシック" charset="0"/>
            </a:endParaRPr>
          </a:p>
          <a:p>
            <a:pPr eaLnBrk="1" hangingPunct="1">
              <a:lnSpc>
                <a:spcPct val="80000"/>
              </a:lnSpc>
            </a:pPr>
            <a:r>
              <a:rPr lang="en-US" sz="3000" dirty="0">
                <a:latin typeface="Calibri" charset="0"/>
                <a:ea typeface="ＭＳ Ｐゴシック" charset="0"/>
              </a:rPr>
              <a:t>This gave them cash that they could spend on health </a:t>
            </a:r>
            <a:r>
              <a:rPr lang="en-US" sz="3000" dirty="0" smtClean="0">
                <a:latin typeface="Calibri" charset="0"/>
                <a:ea typeface="ＭＳ Ｐゴシック" charset="0"/>
              </a:rPr>
              <a:t>care</a:t>
            </a:r>
          </a:p>
          <a:p>
            <a:pPr lvl="1">
              <a:lnSpc>
                <a:spcPct val="80000"/>
              </a:lnSpc>
            </a:pPr>
            <a:r>
              <a:rPr lang="en-US" sz="2600" dirty="0" smtClean="0">
                <a:latin typeface="Calibri" charset="0"/>
                <a:ea typeface="ＭＳ Ｐゴシック" charset="0"/>
              </a:rPr>
              <a:t>or they </a:t>
            </a:r>
            <a:r>
              <a:rPr lang="en-US" sz="2600" dirty="0">
                <a:latin typeface="Calibri" charset="0"/>
                <a:ea typeface="ＭＳ Ｐゴシック" charset="0"/>
              </a:rPr>
              <a:t>could chose to spend it on something else instead.   </a:t>
            </a:r>
          </a:p>
        </p:txBody>
      </p:sp>
    </p:spTree>
    <p:extLst>
      <p:ext uri="{BB962C8B-B14F-4D97-AF65-F5344CB8AC3E}">
        <p14:creationId xmlns:p14="http://schemas.microsoft.com/office/powerpoint/2010/main" val="381902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pPr eaLnBrk="1" hangingPunct="1"/>
            <a:r>
              <a:rPr lang="en-US" dirty="0">
                <a:latin typeface="Calibri" charset="0"/>
                <a:ea typeface="ＭＳ Ｐゴシック" charset="0"/>
              </a:rPr>
              <a:t>Cash payments </a:t>
            </a:r>
            <a:r>
              <a:rPr lang="en-US" dirty="0" smtClean="0">
                <a:latin typeface="Calibri" charset="0"/>
                <a:ea typeface="ＭＳ Ｐゴシック" charset="0"/>
              </a:rPr>
              <a:t>try to separate </a:t>
            </a:r>
            <a:br>
              <a:rPr lang="en-US" dirty="0" smtClean="0">
                <a:latin typeface="Calibri" charset="0"/>
                <a:ea typeface="ＭＳ Ｐゴシック" charset="0"/>
              </a:rPr>
            </a:br>
            <a:r>
              <a:rPr lang="en-US" dirty="0" smtClean="0">
                <a:latin typeface="Calibri" charset="0"/>
                <a:ea typeface="ＭＳ Ｐゴシック" charset="0"/>
              </a:rPr>
              <a:t>the substitution effect </a:t>
            </a:r>
            <a:br>
              <a:rPr lang="en-US" dirty="0" smtClean="0">
                <a:latin typeface="Calibri" charset="0"/>
                <a:ea typeface="ＭＳ Ｐゴシック" charset="0"/>
              </a:rPr>
            </a:br>
            <a:r>
              <a:rPr lang="en-US" dirty="0" smtClean="0">
                <a:latin typeface="Calibri" charset="0"/>
                <a:ea typeface="ＭＳ Ｐゴシック" charset="0"/>
              </a:rPr>
              <a:t>from the income effect</a:t>
            </a:r>
            <a:endParaRPr lang="en-US" dirty="0">
              <a:latin typeface="Calibri" charset="0"/>
              <a:ea typeface="ＭＳ Ｐゴシック" charset="0"/>
            </a:endParaRPr>
          </a:p>
        </p:txBody>
      </p:sp>
      <p:sp>
        <p:nvSpPr>
          <p:cNvPr id="39939" name="Content Placeholder 2"/>
          <p:cNvSpPr>
            <a:spLocks noGrp="1"/>
          </p:cNvSpPr>
          <p:nvPr>
            <p:ph idx="1"/>
          </p:nvPr>
        </p:nvSpPr>
        <p:spPr>
          <a:xfrm>
            <a:off x="457200" y="1600200"/>
            <a:ext cx="8229600" cy="4948510"/>
          </a:xfrm>
        </p:spPr>
        <p:txBody>
          <a:bodyPr>
            <a:normAutofit/>
          </a:bodyPr>
          <a:lstStyle/>
          <a:p>
            <a:pPr eaLnBrk="1" hangingPunct="1">
              <a:lnSpc>
                <a:spcPct val="80000"/>
              </a:lnSpc>
            </a:pPr>
            <a:endParaRPr lang="en-US" sz="2700" dirty="0" smtClean="0">
              <a:latin typeface="Calibri" charset="0"/>
              <a:ea typeface="ＭＳ Ｐゴシック" charset="0"/>
            </a:endParaRPr>
          </a:p>
          <a:p>
            <a:pPr eaLnBrk="1" hangingPunct="1">
              <a:lnSpc>
                <a:spcPct val="80000"/>
              </a:lnSpc>
            </a:pPr>
            <a:r>
              <a:rPr lang="en-US" sz="2700" dirty="0">
                <a:latin typeface="Calibri" charset="0"/>
                <a:ea typeface="ＭＳ Ｐゴシック" charset="0"/>
              </a:rPr>
              <a:t>T</a:t>
            </a:r>
            <a:r>
              <a:rPr lang="en-US" sz="2700" dirty="0" smtClean="0">
                <a:latin typeface="Calibri" charset="0"/>
                <a:ea typeface="ＭＳ Ｐゴシック" charset="0"/>
              </a:rPr>
              <a:t>he </a:t>
            </a:r>
            <a:r>
              <a:rPr lang="en-US" sz="2700" dirty="0">
                <a:latin typeface="Calibri" charset="0"/>
                <a:ea typeface="ＭＳ Ｐゴシック" charset="0"/>
              </a:rPr>
              <a:t>investigators thought that many people would rather forgo </a:t>
            </a:r>
            <a:r>
              <a:rPr lang="en-US" sz="2700" dirty="0" smtClean="0">
                <a:latin typeface="Calibri" charset="0"/>
                <a:ea typeface="ＭＳ Ｐゴシック" charset="0"/>
              </a:rPr>
              <a:t>medical </a:t>
            </a:r>
            <a:r>
              <a:rPr lang="en-US" sz="2700" dirty="0">
                <a:latin typeface="Calibri" charset="0"/>
                <a:ea typeface="ＭＳ Ｐゴシック" charset="0"/>
              </a:rPr>
              <a:t>care for </a:t>
            </a:r>
            <a:r>
              <a:rPr lang="en-US" sz="2700" dirty="0" smtClean="0">
                <a:latin typeface="Calibri" charset="0"/>
                <a:ea typeface="ＭＳ Ｐゴシック" charset="0"/>
              </a:rPr>
              <a:t>some conditions </a:t>
            </a:r>
            <a:r>
              <a:rPr lang="en-US" sz="2700" dirty="0">
                <a:latin typeface="Calibri" charset="0"/>
                <a:ea typeface="ＭＳ Ｐゴシック" charset="0"/>
              </a:rPr>
              <a:t>and spend the money saved on something else.  </a:t>
            </a:r>
          </a:p>
          <a:p>
            <a:pPr eaLnBrk="1" hangingPunct="1">
              <a:lnSpc>
                <a:spcPct val="80000"/>
              </a:lnSpc>
            </a:pPr>
            <a:r>
              <a:rPr lang="en-US" sz="2700" dirty="0">
                <a:latin typeface="Calibri" charset="0"/>
                <a:ea typeface="ＭＳ Ｐゴシック" charset="0"/>
              </a:rPr>
              <a:t>If care is free, a person may go to the emergency room and spend $100 worth of society's resources on treatment of a headache, say.  If the person has to pay part or all of that $100, he or she may prefer to take </a:t>
            </a:r>
            <a:r>
              <a:rPr lang="en-US" sz="2700" dirty="0" smtClean="0">
                <a:latin typeface="Calibri" charset="0"/>
                <a:ea typeface="ＭＳ Ｐゴシック" charset="0"/>
              </a:rPr>
              <a:t>two 7-</a:t>
            </a:r>
            <a:r>
              <a:rPr lang="en-US" sz="2700" dirty="0">
                <a:latin typeface="Calibri" charset="0"/>
                <a:ea typeface="ＭＳ Ｐゴシック" charset="0"/>
              </a:rPr>
              <a:t>cent </a:t>
            </a:r>
            <a:r>
              <a:rPr lang="en-US" sz="2700" dirty="0" smtClean="0">
                <a:latin typeface="Calibri" charset="0"/>
                <a:ea typeface="ＭＳ Ｐゴシック" charset="0"/>
              </a:rPr>
              <a:t>ibuprofens at </a:t>
            </a:r>
            <a:r>
              <a:rPr lang="en-US" sz="2700" dirty="0">
                <a:latin typeface="Calibri" charset="0"/>
                <a:ea typeface="ＭＳ Ｐゴシック" charset="0"/>
              </a:rPr>
              <a:t>home and spend the other $</a:t>
            </a:r>
            <a:r>
              <a:rPr lang="en-US" sz="2700" dirty="0" smtClean="0">
                <a:latin typeface="Calibri" charset="0"/>
                <a:ea typeface="ＭＳ Ｐゴシック" charset="0"/>
              </a:rPr>
              <a:t>99.86 </a:t>
            </a:r>
            <a:r>
              <a:rPr lang="en-US" sz="2700" dirty="0">
                <a:latin typeface="Calibri" charset="0"/>
                <a:ea typeface="ＭＳ Ｐゴシック" charset="0"/>
              </a:rPr>
              <a:t>on something else.  Either way uses up $100 worth of society's resources, but the second way gives the person with the headache more </a:t>
            </a:r>
            <a:r>
              <a:rPr lang="ja-JP" altLang="en-US" sz="2700" dirty="0">
                <a:latin typeface="Calibri" charset="0"/>
                <a:ea typeface="ＭＳ Ｐゴシック" charset="0"/>
              </a:rPr>
              <a:t>“</a:t>
            </a:r>
            <a:r>
              <a:rPr lang="en-US" sz="2700" dirty="0">
                <a:latin typeface="Calibri" charset="0"/>
                <a:ea typeface="ＭＳ Ｐゴシック" charset="0"/>
              </a:rPr>
              <a:t>utility.</a:t>
            </a:r>
            <a:r>
              <a:rPr lang="ja-JP" altLang="en-US" sz="2700" dirty="0">
                <a:latin typeface="Calibri" charset="0"/>
                <a:ea typeface="ＭＳ Ｐゴシック" charset="0"/>
              </a:rPr>
              <a:t>”</a:t>
            </a:r>
            <a:r>
              <a:rPr lang="en-US" sz="2700" dirty="0">
                <a:latin typeface="Calibri" charset="0"/>
                <a:ea typeface="ＭＳ Ｐゴシック" charset="0"/>
              </a:rPr>
              <a:t>  </a:t>
            </a:r>
            <a:endParaRPr lang="en-US" sz="2700" dirty="0" smtClean="0">
              <a:latin typeface="Calibri" charset="0"/>
              <a:ea typeface="ＭＳ Ｐゴシック" charset="0"/>
            </a:endParaRPr>
          </a:p>
          <a:p>
            <a:pPr eaLnBrk="1" hangingPunct="1">
              <a:lnSpc>
                <a:spcPct val="80000"/>
              </a:lnSpc>
            </a:pPr>
            <a:r>
              <a:rPr lang="en-US" sz="2700" dirty="0" smtClean="0">
                <a:latin typeface="Calibri" charset="0"/>
                <a:ea typeface="ＭＳ Ｐゴシック" charset="0"/>
              </a:rPr>
              <a:t>The cash payment is like giving the person the $100.</a:t>
            </a:r>
            <a:endParaRPr lang="en-US" sz="2700" dirty="0">
              <a:latin typeface="Calibri" charset="0"/>
              <a:ea typeface="ＭＳ Ｐゴシック" charset="0"/>
            </a:endParaRPr>
          </a:p>
        </p:txBody>
      </p:sp>
    </p:spTree>
    <p:extLst>
      <p:ext uri="{BB962C8B-B14F-4D97-AF65-F5344CB8AC3E}">
        <p14:creationId xmlns:p14="http://schemas.microsoft.com/office/powerpoint/2010/main" val="20159565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cs typeface="+mj-cs"/>
              </a:rPr>
              <a:t>Copayments and Need</a:t>
            </a:r>
            <a:br>
              <a:rPr lang="en-US" sz="4000" dirty="0" smtClean="0">
                <a:cs typeface="+mj-cs"/>
              </a:rPr>
            </a:br>
            <a:r>
              <a:rPr lang="en-US" sz="4000" dirty="0" smtClean="0">
                <a:cs typeface="+mj-cs"/>
              </a:rPr>
              <a:t>Effect of copayments on health</a:t>
            </a:r>
          </a:p>
        </p:txBody>
      </p:sp>
      <p:sp>
        <p:nvSpPr>
          <p:cNvPr id="34819" name="Content Placeholder 2"/>
          <p:cNvSpPr>
            <a:spLocks noGrp="1"/>
          </p:cNvSpPr>
          <p:nvPr>
            <p:ph idx="1"/>
          </p:nvPr>
        </p:nvSpPr>
        <p:spPr/>
        <p:txBody>
          <a:bodyPr/>
          <a:lstStyle/>
          <a:p>
            <a:pPr eaLnBrk="1" hangingPunct="1"/>
            <a:r>
              <a:rPr lang="en-US">
                <a:latin typeface="Calibri" charset="0"/>
                <a:ea typeface="ＭＳ Ｐゴシック" charset="0"/>
              </a:rPr>
              <a:t>For the whole population, differences in health status are found only for persons with poor vision or high blood pressure. </a:t>
            </a:r>
          </a:p>
          <a:p>
            <a:pPr eaLnBrk="1" hangingPunct="1"/>
            <a:r>
              <a:rPr lang="en-US">
                <a:latin typeface="Calibri" charset="0"/>
                <a:ea typeface="ＭＳ Ｐゴシック" charset="0"/>
              </a:rPr>
              <a:t>Among elevated-risk persons (worse 25%),  free plan had: </a:t>
            </a:r>
          </a:p>
          <a:p>
            <a:pPr eaLnBrk="1" hangingPunct="1"/>
            <a:r>
              <a:rPr lang="en-US">
                <a:latin typeface="Calibri" charset="0"/>
                <a:ea typeface="ＭＳ Ｐゴシック" charset="0"/>
              </a:rPr>
              <a:t>Lower blood pressure (at 0.07 level), </a:t>
            </a:r>
          </a:p>
          <a:p>
            <a:pPr eaLnBrk="1" hangingPunct="1"/>
            <a:r>
              <a:rPr lang="en-US">
                <a:latin typeface="Calibri" charset="0"/>
                <a:ea typeface="ＭＳ Ｐゴシック" charset="0"/>
              </a:rPr>
              <a:t>Better far vision (0.02 level)</a:t>
            </a:r>
          </a:p>
          <a:p>
            <a:pPr eaLnBrk="1" hangingPunct="1"/>
            <a:r>
              <a:rPr lang="en-US">
                <a:latin typeface="Calibri" charset="0"/>
                <a:ea typeface="ＭＳ Ｐゴシック" charset="0"/>
              </a:rPr>
              <a:t>Lower risk of dying (0.001 level) </a:t>
            </a:r>
          </a:p>
          <a:p>
            <a:pPr eaLnBrk="1" hangingPunct="1"/>
            <a:endParaRPr lang="en-US">
              <a:latin typeface="Calibri" charset="0"/>
              <a:ea typeface="ＭＳ Ｐゴシック" charset="0"/>
            </a:endParaRPr>
          </a:p>
        </p:txBody>
      </p:sp>
    </p:spTree>
    <p:extLst>
      <p:ext uri="{BB962C8B-B14F-4D97-AF65-F5344CB8AC3E}">
        <p14:creationId xmlns:p14="http://schemas.microsoft.com/office/powerpoint/2010/main" val="31870288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cs typeface="+mj-cs"/>
              </a:rPr>
              <a:t>Copayments make health worse for lower income people</a:t>
            </a:r>
          </a:p>
        </p:txBody>
      </p:sp>
      <p:sp>
        <p:nvSpPr>
          <p:cNvPr id="35843" name="Content Placeholder 2"/>
          <p:cNvSpPr>
            <a:spLocks noGrp="1"/>
          </p:cNvSpPr>
          <p:nvPr>
            <p:ph idx="1"/>
          </p:nvPr>
        </p:nvSpPr>
        <p:spPr/>
        <p:txBody>
          <a:bodyPr/>
          <a:lstStyle/>
          <a:p>
            <a:pPr eaLnBrk="1" hangingPunct="1"/>
            <a:r>
              <a:rPr lang="en-US">
                <a:latin typeface="Calibri" charset="0"/>
                <a:ea typeface="ＭＳ Ｐゴシック" charset="0"/>
              </a:rPr>
              <a:t>The impact of cost sharing on health is clearest in lowest income group (bottom 20%). </a:t>
            </a:r>
          </a:p>
          <a:p>
            <a:pPr eaLnBrk="1" hangingPunct="1"/>
            <a:r>
              <a:rPr lang="en-US">
                <a:latin typeface="Calibri" charset="0"/>
                <a:ea typeface="ＭＳ Ｐゴシック" charset="0"/>
              </a:rPr>
              <a:t>Not clear if cost sharing has an impact on the health of the non-poor.</a:t>
            </a:r>
          </a:p>
          <a:p>
            <a:pPr eaLnBrk="1" hangingPunct="1"/>
            <a:endParaRPr lang="en-US">
              <a:latin typeface="Calibri" charset="0"/>
              <a:ea typeface="ＭＳ Ｐゴシック" charset="0"/>
            </a:endParaRPr>
          </a:p>
          <a:p>
            <a:pPr eaLnBrk="1" hangingPunct="1"/>
            <a:r>
              <a:rPr lang="ja-JP" altLang="en-US">
                <a:latin typeface="Calibri" charset="0"/>
                <a:ea typeface="ＭＳ Ｐゴシック" charset="0"/>
              </a:rPr>
              <a:t>“</a:t>
            </a:r>
            <a:r>
              <a:rPr lang="en-US">
                <a:latin typeface="Calibri" charset="0"/>
                <a:ea typeface="ＭＳ Ｐゴシック" charset="0"/>
              </a:rPr>
              <a:t>Clear</a:t>
            </a:r>
            <a:r>
              <a:rPr lang="ja-JP" altLang="en-US">
                <a:latin typeface="Calibri" charset="0"/>
                <a:ea typeface="ＭＳ Ｐゴシック" charset="0"/>
              </a:rPr>
              <a:t>”</a:t>
            </a:r>
            <a:r>
              <a:rPr lang="en-US">
                <a:latin typeface="Calibri" charset="0"/>
                <a:ea typeface="ＭＳ Ｐゴシック" charset="0"/>
              </a:rPr>
              <a:t> here means statistically significant</a:t>
            </a:r>
          </a:p>
          <a:p>
            <a:pPr eaLnBrk="1" hangingPunct="1"/>
            <a:endParaRPr lang="en-US">
              <a:latin typeface="Calibri" charset="0"/>
              <a:ea typeface="ＭＳ Ｐゴシック" charset="0"/>
            </a:endParaRPr>
          </a:p>
        </p:txBody>
      </p:sp>
    </p:spTree>
    <p:extLst>
      <p:ext uri="{BB962C8B-B14F-4D97-AF65-F5344CB8AC3E}">
        <p14:creationId xmlns:p14="http://schemas.microsoft.com/office/powerpoint/2010/main" val="29391770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cs typeface="+mj-cs"/>
              </a:rPr>
              <a:t>Conclusion:  Free care not cost-effective,</a:t>
            </a:r>
            <a:br>
              <a:rPr lang="en-US" sz="4000" dirty="0" smtClean="0">
                <a:cs typeface="+mj-cs"/>
              </a:rPr>
            </a:br>
            <a:r>
              <a:rPr lang="en-US" sz="4000" dirty="0" smtClean="0">
                <a:cs typeface="+mj-cs"/>
              </a:rPr>
              <a:t> at $725,000 per death averted</a:t>
            </a:r>
          </a:p>
        </p:txBody>
      </p:sp>
      <p:sp>
        <p:nvSpPr>
          <p:cNvPr id="36867" name="Content Placeholder 2"/>
          <p:cNvSpPr>
            <a:spLocks noGrp="1"/>
          </p:cNvSpPr>
          <p:nvPr>
            <p:ph idx="1"/>
          </p:nvPr>
        </p:nvSpPr>
        <p:spPr/>
        <p:txBody>
          <a:bodyPr/>
          <a:lstStyle/>
          <a:p>
            <a:pPr eaLnBrk="1" hangingPunct="1">
              <a:lnSpc>
                <a:spcPct val="90000"/>
              </a:lnSpc>
            </a:pPr>
            <a:r>
              <a:rPr lang="en-US" dirty="0" smtClean="0">
                <a:latin typeface="Calibri" charset="0"/>
                <a:ea typeface="ＭＳ Ｐゴシック" charset="0"/>
              </a:rPr>
              <a:t>Authors </a:t>
            </a:r>
            <a:r>
              <a:rPr lang="en-US" dirty="0">
                <a:latin typeface="Calibri" charset="0"/>
                <a:ea typeface="ＭＳ Ｐゴシック" charset="0"/>
              </a:rPr>
              <a:t>say:  Specifically targeted programs (vision, hypertension, especially for poor) are more cost-effective than free care for all at improving health among the public. </a:t>
            </a:r>
          </a:p>
          <a:p>
            <a:pPr lvl="1" eaLnBrk="1" hangingPunct="1">
              <a:lnSpc>
                <a:spcPct val="90000"/>
              </a:lnSpc>
            </a:pPr>
            <a:r>
              <a:rPr lang="en-US" dirty="0">
                <a:latin typeface="Calibri" charset="0"/>
                <a:ea typeface="ＭＳ Ｐゴシック" charset="0"/>
              </a:rPr>
              <a:t>(Cost effective means more bang for the buck.)</a:t>
            </a:r>
          </a:p>
          <a:p>
            <a:pPr eaLnBrk="1" hangingPunct="1">
              <a:lnSpc>
                <a:spcPct val="90000"/>
              </a:lnSpc>
            </a:pPr>
            <a:r>
              <a:rPr lang="en-US" dirty="0">
                <a:latin typeface="Calibri" charset="0"/>
                <a:ea typeface="ＭＳ Ｐゴシック" charset="0"/>
              </a:rPr>
              <a:t>In other words, they advocate having programs for free care for the conditions for which they found a health effect of copayments. </a:t>
            </a:r>
          </a:p>
        </p:txBody>
      </p:sp>
    </p:spTree>
    <p:extLst>
      <p:ext uri="{BB962C8B-B14F-4D97-AF65-F5344CB8AC3E}">
        <p14:creationId xmlns:p14="http://schemas.microsoft.com/office/powerpoint/2010/main" val="11394707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atin typeface="Calibri" charset="0"/>
                <a:ea typeface="ＭＳ Ｐゴシック" charset="0"/>
              </a:rPr>
              <a:t>Health habits and copayments</a:t>
            </a:r>
          </a:p>
        </p:txBody>
      </p:sp>
      <p:sp>
        <p:nvSpPr>
          <p:cNvPr id="37891" name="Content Placeholder 2"/>
          <p:cNvSpPr>
            <a:spLocks noGrp="1"/>
          </p:cNvSpPr>
          <p:nvPr>
            <p:ph idx="1"/>
          </p:nvPr>
        </p:nvSpPr>
        <p:spPr/>
        <p:txBody>
          <a:bodyPr/>
          <a:lstStyle/>
          <a:p>
            <a:pPr eaLnBrk="1" hangingPunct="1"/>
            <a:r>
              <a:rPr lang="en-US">
                <a:latin typeface="Calibri" charset="0"/>
                <a:ea typeface="ＭＳ Ｐゴシック" charset="0"/>
              </a:rPr>
              <a:t>No effect found</a:t>
            </a:r>
          </a:p>
          <a:p>
            <a:pPr eaLnBrk="1" hangingPunct="1"/>
            <a:r>
              <a:rPr lang="en-US">
                <a:latin typeface="Calibri" charset="0"/>
                <a:ea typeface="ＭＳ Ｐゴシック" charset="0"/>
              </a:rPr>
              <a:t>Economic theory might imply that people will do more risky things if their health care will be paid for.  </a:t>
            </a:r>
          </a:p>
        </p:txBody>
      </p:sp>
    </p:spTree>
    <p:extLst>
      <p:ext uri="{BB962C8B-B14F-4D97-AF65-F5344CB8AC3E}">
        <p14:creationId xmlns:p14="http://schemas.microsoft.com/office/powerpoint/2010/main" val="42210807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eaLnBrk="1" hangingPunct="1"/>
            <a:r>
              <a:rPr lang="en-US" dirty="0">
                <a:latin typeface="Calibri" charset="0"/>
                <a:ea typeface="ＭＳ Ｐゴシック" charset="0"/>
              </a:rPr>
              <a:t>Limited of scope of </a:t>
            </a:r>
            <a:r>
              <a:rPr lang="en-US" dirty="0" smtClean="0">
                <a:latin typeface="Calibri" charset="0"/>
                <a:ea typeface="ＭＳ Ｐゴシック" charset="0"/>
              </a:rPr>
              <a:t>the finding that free care is not cost-effective.</a:t>
            </a:r>
            <a:endParaRPr lang="en-US" dirty="0">
              <a:latin typeface="Calibri" charset="0"/>
              <a:ea typeface="ＭＳ Ｐゴシック" charset="0"/>
            </a:endParaRPr>
          </a:p>
        </p:txBody>
      </p:sp>
      <p:sp>
        <p:nvSpPr>
          <p:cNvPr id="40963" name="Content Placeholder 2"/>
          <p:cNvSpPr>
            <a:spLocks noGrp="1"/>
          </p:cNvSpPr>
          <p:nvPr>
            <p:ph idx="1"/>
          </p:nvPr>
        </p:nvSpPr>
        <p:spPr/>
        <p:txBody>
          <a:bodyPr>
            <a:normAutofit/>
          </a:bodyPr>
          <a:lstStyle/>
          <a:p>
            <a:pPr eaLnBrk="1" hangingPunct="1"/>
            <a:r>
              <a:rPr lang="en-US" dirty="0">
                <a:latin typeface="Calibri" charset="0"/>
                <a:ea typeface="ＭＳ Ｐゴシック" charset="0"/>
              </a:rPr>
              <a:t>The high-copayment plan in the experiment was better than what the poor usually </a:t>
            </a:r>
            <a:r>
              <a:rPr lang="en-US" dirty="0" smtClean="0">
                <a:latin typeface="Calibri" charset="0"/>
                <a:ea typeface="ＭＳ Ｐゴシック" charset="0"/>
              </a:rPr>
              <a:t>have.  In real life, </a:t>
            </a:r>
            <a:r>
              <a:rPr lang="en-US" dirty="0">
                <a:latin typeface="Calibri" charset="0"/>
                <a:ea typeface="ＭＳ Ｐゴシック" charset="0"/>
              </a:rPr>
              <a:t>poor people </a:t>
            </a:r>
            <a:r>
              <a:rPr lang="en-US" dirty="0" smtClean="0">
                <a:latin typeface="Calibri" charset="0"/>
                <a:ea typeface="ＭＳ Ｐゴシック" charset="0"/>
              </a:rPr>
              <a:t>don’t </a:t>
            </a:r>
            <a:r>
              <a:rPr lang="en-US" dirty="0">
                <a:latin typeface="Calibri" charset="0"/>
                <a:ea typeface="ＭＳ Ｐゴシック" charset="0"/>
              </a:rPr>
              <a:t>get a monthly stipend to compensate them for not having health insurance.</a:t>
            </a:r>
          </a:p>
          <a:p>
            <a:pPr eaLnBrk="1" hangingPunct="1"/>
            <a:r>
              <a:rPr lang="en-US" dirty="0">
                <a:latin typeface="Calibri" charset="0"/>
                <a:ea typeface="ＭＳ Ｐゴシック" charset="0"/>
              </a:rPr>
              <a:t>Sample excluded children and the elderly and the disabled.</a:t>
            </a:r>
          </a:p>
          <a:p>
            <a:pPr eaLnBrk="1" hangingPunct="1"/>
            <a:r>
              <a:rPr lang="en-US" dirty="0">
                <a:latin typeface="Calibri" charset="0"/>
                <a:ea typeface="ＭＳ Ｐゴシック" charset="0"/>
              </a:rPr>
              <a:t>Measures of health status not </a:t>
            </a:r>
            <a:r>
              <a:rPr lang="en-US" dirty="0" smtClean="0">
                <a:latin typeface="Calibri" charset="0"/>
                <a:ea typeface="ＭＳ Ｐゴシック" charset="0"/>
              </a:rPr>
              <a:t>very </a:t>
            </a:r>
            <a:r>
              <a:rPr lang="en-US" dirty="0">
                <a:latin typeface="Calibri" charset="0"/>
                <a:ea typeface="ＭＳ Ｐゴシック" charset="0"/>
              </a:rPr>
              <a:t>sensitive. </a:t>
            </a:r>
          </a:p>
        </p:txBody>
      </p:sp>
    </p:spTree>
    <p:extLst>
      <p:ext uri="{BB962C8B-B14F-4D97-AF65-F5344CB8AC3E}">
        <p14:creationId xmlns:p14="http://schemas.microsoft.com/office/powerpoint/2010/main" val="39441767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atin typeface="Calibri" charset="0"/>
                <a:ea typeface="ＭＳ Ｐゴシック" charset="0"/>
              </a:rPr>
              <a:t>Moral hazard</a:t>
            </a:r>
          </a:p>
        </p:txBody>
      </p:sp>
      <p:sp>
        <p:nvSpPr>
          <p:cNvPr id="26627" name="Content Placeholder 2"/>
          <p:cNvSpPr>
            <a:spLocks noGrp="1"/>
          </p:cNvSpPr>
          <p:nvPr>
            <p:ph idx="1"/>
          </p:nvPr>
        </p:nvSpPr>
        <p:spPr/>
        <p:txBody>
          <a:bodyPr/>
          <a:lstStyle/>
          <a:p>
            <a:pPr eaLnBrk="1" hangingPunct="1"/>
            <a:r>
              <a:rPr lang="en-US" dirty="0">
                <a:latin typeface="Calibri" charset="0"/>
                <a:ea typeface="ＭＳ Ｐゴシック" charset="0"/>
              </a:rPr>
              <a:t>… if having insurance increases the probability that an insured-against event will occur.</a:t>
            </a:r>
          </a:p>
          <a:p>
            <a:pPr lvl="1" eaLnBrk="1" hangingPunct="1"/>
            <a:r>
              <a:rPr lang="en-US" dirty="0" smtClean="0">
                <a:latin typeface="Calibri" charset="0"/>
                <a:ea typeface="ＭＳ Ｐゴシック" charset="0"/>
              </a:rPr>
              <a:t>For health care … </a:t>
            </a:r>
            <a:endParaRPr lang="en-US" dirty="0">
              <a:latin typeface="Calibri" charset="0"/>
              <a:ea typeface="ＭＳ Ｐゴシック" charset="0"/>
            </a:endParaRPr>
          </a:p>
          <a:p>
            <a:pPr eaLnBrk="1" hangingPunct="1"/>
            <a:r>
              <a:rPr lang="en-US" dirty="0">
                <a:latin typeface="Calibri" charset="0"/>
                <a:ea typeface="ＭＳ Ｐゴシック" charset="0"/>
              </a:rPr>
              <a:t>… if having health insurance means </a:t>
            </a:r>
            <a:r>
              <a:rPr lang="en-US" dirty="0" smtClean="0">
                <a:latin typeface="Calibri" charset="0"/>
                <a:ea typeface="ＭＳ Ｐゴシック" charset="0"/>
              </a:rPr>
              <a:t>you’ll get more on health care.</a:t>
            </a:r>
          </a:p>
          <a:p>
            <a:pPr lvl="1"/>
            <a:r>
              <a:rPr lang="en-US" dirty="0" smtClean="0">
                <a:latin typeface="Calibri" charset="0"/>
                <a:ea typeface="ＭＳ Ｐゴシック" charset="0"/>
              </a:rPr>
              <a:t>More than what?</a:t>
            </a:r>
          </a:p>
          <a:p>
            <a:pPr lvl="2"/>
            <a:r>
              <a:rPr lang="en-US" dirty="0" smtClean="0">
                <a:latin typeface="Calibri" charset="0"/>
                <a:ea typeface="ＭＳ Ｐゴシック" charset="0"/>
              </a:rPr>
              <a:t>The whole idea of having insurance?</a:t>
            </a:r>
            <a:endParaRPr lang="en-US" dirty="0">
              <a:latin typeface="Calibri" charset="0"/>
              <a:ea typeface="ＭＳ Ｐゴシック" charset="0"/>
            </a:endParaRPr>
          </a:p>
        </p:txBody>
      </p:sp>
    </p:spTree>
    <p:extLst>
      <p:ext uri="{BB962C8B-B14F-4D97-AF65-F5344CB8AC3E}">
        <p14:creationId xmlns:p14="http://schemas.microsoft.com/office/powerpoint/2010/main" val="24736953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dirty="0">
                <a:latin typeface="Calibri" charset="0"/>
                <a:ea typeface="ＭＳ Ｐゴシック" charset="0"/>
              </a:rPr>
              <a:t>What </a:t>
            </a:r>
            <a:r>
              <a:rPr lang="en-US" sz="3600" dirty="0" smtClean="0">
                <a:latin typeface="Calibri" charset="0"/>
                <a:ea typeface="ＭＳ Ｐゴシック" charset="0"/>
              </a:rPr>
              <a:t>we’re </a:t>
            </a:r>
            <a:r>
              <a:rPr lang="en-US" sz="3600" dirty="0">
                <a:latin typeface="Calibri" charset="0"/>
                <a:ea typeface="ＭＳ Ｐゴシック" charset="0"/>
              </a:rPr>
              <a:t>willing to pay to meet similar need</a:t>
            </a:r>
          </a:p>
        </p:txBody>
      </p:sp>
      <p:sp>
        <p:nvSpPr>
          <p:cNvPr id="41987" name="Content Placeholder 2"/>
          <p:cNvSpPr>
            <a:spLocks noGrp="1"/>
          </p:cNvSpPr>
          <p:nvPr>
            <p:ph idx="1"/>
          </p:nvPr>
        </p:nvSpPr>
        <p:spPr/>
        <p:txBody>
          <a:bodyPr/>
          <a:lstStyle/>
          <a:p>
            <a:pPr eaLnBrk="1" hangingPunct="1"/>
            <a:r>
              <a:rPr lang="en-US" b="1">
                <a:latin typeface="Calibri" charset="0"/>
                <a:ea typeface="ＭＳ Ｐゴシック" charset="0"/>
              </a:rPr>
              <a:t>Himmelstein</a:t>
            </a:r>
            <a:r>
              <a:rPr lang="en-US">
                <a:latin typeface="Calibri" charset="0"/>
                <a:ea typeface="ＭＳ Ｐゴシック" charset="0"/>
              </a:rPr>
              <a:t>, D.U., Woolhandler, S., "Free Care, Cholestyramine, and Health Policy," N Engl J Med, December 6, 1984, 311, pp. 1511-1514. </a:t>
            </a:r>
          </a:p>
          <a:p>
            <a:pPr eaLnBrk="1" hangingPunct="1"/>
            <a:endParaRPr lang="en-US">
              <a:latin typeface="Calibri" charset="0"/>
              <a:ea typeface="ＭＳ Ｐゴシック" charset="0"/>
            </a:endParaRPr>
          </a:p>
        </p:txBody>
      </p:sp>
    </p:spTree>
    <p:extLst>
      <p:ext uri="{BB962C8B-B14F-4D97-AF65-F5344CB8AC3E}">
        <p14:creationId xmlns:p14="http://schemas.microsoft.com/office/powerpoint/2010/main" val="40453756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dirty="0">
                <a:latin typeface="Calibri" charset="0"/>
                <a:ea typeface="ＭＳ Ｐゴシック" charset="0"/>
              </a:rPr>
              <a:t>What </a:t>
            </a:r>
            <a:r>
              <a:rPr lang="en-US" sz="3600" dirty="0" smtClean="0">
                <a:latin typeface="Calibri" charset="0"/>
                <a:ea typeface="ＭＳ Ｐゴシック" charset="0"/>
              </a:rPr>
              <a:t>we</a:t>
            </a:r>
            <a:r>
              <a:rPr lang="en-US" sz="3600" dirty="0">
                <a:latin typeface="Calibri" charset="0"/>
                <a:ea typeface="ＭＳ Ｐゴシック" charset="0"/>
              </a:rPr>
              <a:t> </a:t>
            </a:r>
            <a:r>
              <a:rPr lang="en-US" sz="3600" dirty="0" smtClean="0">
                <a:latin typeface="Calibri" charset="0"/>
                <a:ea typeface="ＭＳ Ｐゴシック" charset="0"/>
              </a:rPr>
              <a:t>were </a:t>
            </a:r>
            <a:r>
              <a:rPr lang="en-US" sz="3600" dirty="0">
                <a:latin typeface="Calibri" charset="0"/>
                <a:ea typeface="ＭＳ Ｐゴシック" charset="0"/>
              </a:rPr>
              <a:t>willing to pay to meet similar need</a:t>
            </a:r>
          </a:p>
        </p:txBody>
      </p:sp>
      <p:sp>
        <p:nvSpPr>
          <p:cNvPr id="43011" name="Content Placeholder 2"/>
          <p:cNvSpPr>
            <a:spLocks noGrp="1"/>
          </p:cNvSpPr>
          <p:nvPr>
            <p:ph idx="1"/>
          </p:nvPr>
        </p:nvSpPr>
        <p:spPr/>
        <p:txBody>
          <a:bodyPr/>
          <a:lstStyle/>
          <a:p>
            <a:pPr eaLnBrk="1" hangingPunct="1">
              <a:lnSpc>
                <a:spcPct val="80000"/>
              </a:lnSpc>
            </a:pPr>
            <a:r>
              <a:rPr lang="en-US" sz="2700" dirty="0" err="1">
                <a:latin typeface="Calibri" charset="0"/>
                <a:ea typeface="ＭＳ Ｐゴシック" charset="0"/>
              </a:rPr>
              <a:t>Cholestyramine</a:t>
            </a:r>
            <a:r>
              <a:rPr lang="en-US" sz="2700" dirty="0">
                <a:latin typeface="Calibri" charset="0"/>
                <a:ea typeface="ＭＳ Ｐゴシック" charset="0"/>
              </a:rPr>
              <a:t> controls cholesterol and </a:t>
            </a:r>
            <a:r>
              <a:rPr lang="en-US" sz="2700" dirty="0" smtClean="0">
                <a:latin typeface="Calibri" charset="0"/>
                <a:ea typeface="ＭＳ Ｐゴシック" charset="0"/>
              </a:rPr>
              <a:t>reduced </a:t>
            </a:r>
            <a:r>
              <a:rPr lang="en-US" sz="2700" dirty="0">
                <a:latin typeface="Calibri" charset="0"/>
                <a:ea typeface="ＭＳ Ｐゴシック" charset="0"/>
              </a:rPr>
              <a:t>the risk of death from heart disease, but daily therapy cost $1861.50 per year for the drug </a:t>
            </a:r>
            <a:r>
              <a:rPr lang="en-US" sz="2700" dirty="0" smtClean="0">
                <a:latin typeface="Calibri" charset="0"/>
                <a:ea typeface="ＭＳ Ｐゴシック" charset="0"/>
              </a:rPr>
              <a:t>alone. </a:t>
            </a:r>
            <a:r>
              <a:rPr lang="en-US" sz="2700" dirty="0">
                <a:latin typeface="Calibri" charset="0"/>
                <a:ea typeface="ＭＳ Ｐゴシック" charset="0"/>
              </a:rPr>
              <a:t/>
            </a:r>
            <a:br>
              <a:rPr lang="en-US" sz="2700" dirty="0">
                <a:latin typeface="Calibri" charset="0"/>
                <a:ea typeface="ＭＳ Ｐゴシック" charset="0"/>
              </a:rPr>
            </a:br>
            <a:r>
              <a:rPr lang="en-US" sz="2700" dirty="0">
                <a:latin typeface="Calibri" charset="0"/>
                <a:ea typeface="ＭＳ Ｐゴシック" charset="0"/>
              </a:rPr>
              <a:t>That works out to: </a:t>
            </a:r>
            <a:br>
              <a:rPr lang="en-US" sz="2700" dirty="0">
                <a:latin typeface="Calibri" charset="0"/>
                <a:ea typeface="ＭＳ Ｐゴシック" charset="0"/>
              </a:rPr>
            </a:br>
            <a:r>
              <a:rPr lang="en-US" sz="2700" dirty="0">
                <a:latin typeface="Calibri" charset="0"/>
                <a:ea typeface="ＭＳ Ｐゴシック" charset="0"/>
              </a:rPr>
              <a:t>      $9,300,000 average cost per life saved </a:t>
            </a:r>
            <a:br>
              <a:rPr lang="en-US" sz="2700" dirty="0">
                <a:latin typeface="Calibri" charset="0"/>
                <a:ea typeface="ＭＳ Ｐゴシック" charset="0"/>
              </a:rPr>
            </a:br>
            <a:r>
              <a:rPr lang="en-US" sz="2700" dirty="0">
                <a:latin typeface="Calibri" charset="0"/>
                <a:ea typeface="ＭＳ Ｐゴシック" charset="0"/>
              </a:rPr>
              <a:t>      $780,000 per coronary heart disease death or non-fatal MI (heart attack) averted. </a:t>
            </a:r>
            <a:br>
              <a:rPr lang="en-US" sz="2700" dirty="0">
                <a:latin typeface="Calibri" charset="0"/>
                <a:ea typeface="ＭＳ Ｐゴシック" charset="0"/>
              </a:rPr>
            </a:br>
            <a:r>
              <a:rPr lang="en-US" sz="2700" dirty="0">
                <a:latin typeface="Calibri" charset="0"/>
                <a:ea typeface="ＭＳ Ｐゴシック" charset="0"/>
              </a:rPr>
              <a:t>Free health care for all men over 50 saves lives at an average cost per life saved of </a:t>
            </a:r>
            <a:br>
              <a:rPr lang="en-US" sz="2700" dirty="0">
                <a:latin typeface="Calibri" charset="0"/>
                <a:ea typeface="ＭＳ Ｐゴシック" charset="0"/>
              </a:rPr>
            </a:br>
            <a:r>
              <a:rPr lang="en-US" sz="2700" dirty="0">
                <a:latin typeface="Calibri" charset="0"/>
                <a:ea typeface="ＭＳ Ｐゴシック" charset="0"/>
              </a:rPr>
              <a:t>      $654,000 (compared with 95% copayment), or </a:t>
            </a:r>
            <a:br>
              <a:rPr lang="en-US" sz="2700" dirty="0">
                <a:latin typeface="Calibri" charset="0"/>
                <a:ea typeface="ＭＳ Ｐゴシック" charset="0"/>
              </a:rPr>
            </a:br>
            <a:r>
              <a:rPr lang="en-US" sz="2700" dirty="0">
                <a:latin typeface="Calibri" charset="0"/>
                <a:ea typeface="ＭＳ Ｐゴシック" charset="0"/>
              </a:rPr>
              <a:t>      $378,000 (compared with 50% copayment). </a:t>
            </a:r>
            <a:br>
              <a:rPr lang="en-US" sz="2700" dirty="0">
                <a:latin typeface="Calibri" charset="0"/>
                <a:ea typeface="ＭＳ Ｐゴシック" charset="0"/>
              </a:rPr>
            </a:br>
            <a:r>
              <a:rPr lang="en-US" sz="2700" dirty="0">
                <a:latin typeface="Calibri" charset="0"/>
                <a:ea typeface="ＭＳ Ｐゴシック" charset="0"/>
              </a:rPr>
              <a:t>Free care for everyone saves lives at average cost of </a:t>
            </a:r>
            <a:br>
              <a:rPr lang="en-US" sz="2700" dirty="0">
                <a:latin typeface="Calibri" charset="0"/>
                <a:ea typeface="ＭＳ Ｐゴシック" charset="0"/>
              </a:rPr>
            </a:br>
            <a:r>
              <a:rPr lang="en-US" sz="2700" dirty="0">
                <a:latin typeface="Calibri" charset="0"/>
                <a:ea typeface="ＭＳ Ｐゴシック" charset="0"/>
              </a:rPr>
              <a:t>      $726,700. </a:t>
            </a:r>
          </a:p>
        </p:txBody>
      </p:sp>
    </p:spTree>
    <p:extLst>
      <p:ext uri="{BB962C8B-B14F-4D97-AF65-F5344CB8AC3E}">
        <p14:creationId xmlns:p14="http://schemas.microsoft.com/office/powerpoint/2010/main" val="6356026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atin typeface="Calibri" charset="0"/>
                <a:ea typeface="ＭＳ Ｐゴシック" charset="0"/>
              </a:rPr>
              <a:t>Copayments and ER use</a:t>
            </a:r>
          </a:p>
        </p:txBody>
      </p:sp>
      <p:sp>
        <p:nvSpPr>
          <p:cNvPr id="44035" name="Content Placeholder 2"/>
          <p:cNvSpPr>
            <a:spLocks noGrp="1"/>
          </p:cNvSpPr>
          <p:nvPr>
            <p:ph idx="1"/>
          </p:nvPr>
        </p:nvSpPr>
        <p:spPr/>
        <p:txBody>
          <a:bodyPr/>
          <a:lstStyle/>
          <a:p>
            <a:pPr eaLnBrk="1" hangingPunct="1">
              <a:lnSpc>
                <a:spcPct val="80000"/>
              </a:lnSpc>
            </a:pPr>
            <a:r>
              <a:rPr lang="en-US" sz="2500" b="1">
                <a:latin typeface="Calibri" charset="0"/>
                <a:ea typeface="ＭＳ Ｐゴシック" charset="0"/>
              </a:rPr>
              <a:t>O'Grady</a:t>
            </a:r>
            <a:r>
              <a:rPr lang="en-US" sz="2500">
                <a:latin typeface="Calibri" charset="0"/>
                <a:ea typeface="ＭＳ Ｐゴシック" charset="0"/>
              </a:rPr>
              <a:t>, K.F., Manning, W.G., Newhouse, J.P., Brook, R.H., "The Impact of Cost Sharing on Emergency Department Use" N Engl J Med, August 22, 1985, 313, pp. 484-490. </a:t>
            </a:r>
          </a:p>
          <a:p>
            <a:pPr eaLnBrk="1" hangingPunct="1">
              <a:lnSpc>
                <a:spcPct val="80000"/>
              </a:lnSpc>
            </a:pPr>
            <a:r>
              <a:rPr lang="en-US" sz="2500">
                <a:latin typeface="Calibri" charset="0"/>
                <a:ea typeface="ＭＳ Ｐゴシック" charset="0"/>
              </a:rPr>
              <a:t>The effect of copayment is greater for less serious diagnoses.  Compared with free care, coinsurance plans combined had</a:t>
            </a:r>
          </a:p>
          <a:p>
            <a:pPr eaLnBrk="1" hangingPunct="1">
              <a:lnSpc>
                <a:spcPct val="80000"/>
              </a:lnSpc>
            </a:pPr>
            <a:r>
              <a:rPr lang="en-US" sz="2500">
                <a:latin typeface="Calibri" charset="0"/>
                <a:ea typeface="ＭＳ Ｐゴシック" charset="0"/>
              </a:rPr>
              <a:t>77% as many visits for "more urgent" complaints</a:t>
            </a:r>
          </a:p>
          <a:p>
            <a:pPr lvl="1" eaLnBrk="1" hangingPunct="1">
              <a:lnSpc>
                <a:spcPct val="80000"/>
              </a:lnSpc>
            </a:pPr>
            <a:r>
              <a:rPr lang="en-US" sz="2200">
                <a:latin typeface="Calibri" charset="0"/>
                <a:ea typeface="ＭＳ Ｐゴシック" charset="0"/>
              </a:rPr>
              <a:t>lacerations, </a:t>
            </a:r>
          </a:p>
          <a:p>
            <a:pPr lvl="1" eaLnBrk="1" hangingPunct="1">
              <a:lnSpc>
                <a:spcPct val="80000"/>
              </a:lnSpc>
            </a:pPr>
            <a:r>
              <a:rPr lang="en-US" sz="2200">
                <a:latin typeface="Calibri" charset="0"/>
                <a:ea typeface="ＭＳ Ｐゴシック" charset="0"/>
              </a:rPr>
              <a:t>2nd degree burns, </a:t>
            </a:r>
          </a:p>
          <a:p>
            <a:pPr lvl="1" eaLnBrk="1" hangingPunct="1">
              <a:lnSpc>
                <a:spcPct val="80000"/>
              </a:lnSpc>
            </a:pPr>
            <a:r>
              <a:rPr lang="en-US" sz="2200">
                <a:latin typeface="Calibri" charset="0"/>
                <a:ea typeface="ＭＳ Ｐゴシック" charset="0"/>
              </a:rPr>
              <a:t>urinary tract infection, </a:t>
            </a:r>
          </a:p>
          <a:p>
            <a:pPr lvl="1" eaLnBrk="1" hangingPunct="1">
              <a:lnSpc>
                <a:spcPct val="80000"/>
              </a:lnSpc>
            </a:pPr>
            <a:r>
              <a:rPr lang="en-US" sz="2200">
                <a:latin typeface="Calibri" charset="0"/>
                <a:ea typeface="ＭＳ Ｐゴシック" charset="0"/>
              </a:rPr>
              <a:t>head injury, </a:t>
            </a:r>
          </a:p>
          <a:p>
            <a:pPr lvl="1" eaLnBrk="1" hangingPunct="1">
              <a:lnSpc>
                <a:spcPct val="80000"/>
              </a:lnSpc>
            </a:pPr>
            <a:r>
              <a:rPr lang="en-US" sz="2200">
                <a:latin typeface="Calibri" charset="0"/>
                <a:ea typeface="ＭＳ Ｐゴシック" charset="0"/>
              </a:rPr>
              <a:t>chest pain -- for these last two, copayment didn't affect visits</a:t>
            </a:r>
          </a:p>
          <a:p>
            <a:pPr eaLnBrk="1" hangingPunct="1">
              <a:lnSpc>
                <a:spcPct val="80000"/>
              </a:lnSpc>
            </a:pPr>
            <a:endParaRPr lang="en-US" sz="2500">
              <a:latin typeface="Calibri" charset="0"/>
              <a:ea typeface="ＭＳ Ｐゴシック" charset="0"/>
            </a:endParaRPr>
          </a:p>
        </p:txBody>
      </p:sp>
    </p:spTree>
    <p:extLst>
      <p:ext uri="{BB962C8B-B14F-4D97-AF65-F5344CB8AC3E}">
        <p14:creationId xmlns:p14="http://schemas.microsoft.com/office/powerpoint/2010/main" val="37900373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atin typeface="Calibri" charset="0"/>
                <a:ea typeface="ＭＳ Ｐゴシック" charset="0"/>
              </a:rPr>
              <a:t>Copayments and ER use</a:t>
            </a:r>
          </a:p>
        </p:txBody>
      </p:sp>
      <p:sp>
        <p:nvSpPr>
          <p:cNvPr id="45059" name="Content Placeholder 2"/>
          <p:cNvSpPr>
            <a:spLocks noGrp="1"/>
          </p:cNvSpPr>
          <p:nvPr>
            <p:ph idx="1"/>
          </p:nvPr>
        </p:nvSpPr>
        <p:spPr>
          <a:xfrm>
            <a:off x="265113" y="1600200"/>
            <a:ext cx="8596312" cy="4525963"/>
          </a:xfrm>
        </p:spPr>
        <p:txBody>
          <a:bodyPr/>
          <a:lstStyle/>
          <a:p>
            <a:pPr eaLnBrk="1" hangingPunct="1"/>
            <a:r>
              <a:rPr lang="en-US">
                <a:latin typeface="Calibri" charset="0"/>
                <a:ea typeface="ＭＳ Ｐゴシック" charset="0"/>
              </a:rPr>
              <a:t>Compared with free care, coinsurance plans had</a:t>
            </a:r>
          </a:p>
          <a:p>
            <a:pPr eaLnBrk="1" hangingPunct="1"/>
            <a:r>
              <a:rPr lang="en-US">
                <a:latin typeface="Calibri" charset="0"/>
                <a:ea typeface="ＭＳ Ｐゴシック" charset="0"/>
              </a:rPr>
              <a:t>53% as many visits for "less urgent" complaints</a:t>
            </a:r>
          </a:p>
          <a:p>
            <a:pPr lvl="1" eaLnBrk="1" hangingPunct="1"/>
            <a:r>
              <a:rPr lang="en-US">
                <a:latin typeface="Calibri" charset="0"/>
                <a:ea typeface="ＭＳ Ｐゴシック" charset="0"/>
              </a:rPr>
              <a:t>abrasion, </a:t>
            </a:r>
          </a:p>
          <a:p>
            <a:pPr lvl="1" eaLnBrk="1" hangingPunct="1"/>
            <a:r>
              <a:rPr lang="en-US">
                <a:latin typeface="Calibri" charset="0"/>
                <a:ea typeface="ＭＳ Ｐゴシック" charset="0"/>
              </a:rPr>
              <a:t>sprain, </a:t>
            </a:r>
          </a:p>
          <a:p>
            <a:pPr lvl="1" eaLnBrk="1" hangingPunct="1"/>
            <a:r>
              <a:rPr lang="en-US">
                <a:latin typeface="Calibri" charset="0"/>
                <a:ea typeface="ＭＳ Ｐゴシック" charset="0"/>
              </a:rPr>
              <a:t>upper respiratory infection, </a:t>
            </a:r>
          </a:p>
          <a:p>
            <a:pPr lvl="1" eaLnBrk="1" hangingPunct="1"/>
            <a:r>
              <a:rPr lang="en-US">
                <a:latin typeface="Calibri" charset="0"/>
                <a:ea typeface="ＭＳ Ｐゴシック" charset="0"/>
              </a:rPr>
              <a:t>Gastro-intestinal complaints,</a:t>
            </a:r>
          </a:p>
          <a:p>
            <a:pPr lvl="1" eaLnBrk="1" hangingPunct="1"/>
            <a:r>
              <a:rPr lang="en-US">
                <a:latin typeface="Calibri" charset="0"/>
                <a:ea typeface="ＭＳ Ｐゴシック" charset="0"/>
              </a:rPr>
              <a:t>headache -- only 11% as many visits as free care</a:t>
            </a:r>
          </a:p>
          <a:p>
            <a:pPr lvl="1" eaLnBrk="1" hangingPunct="1"/>
            <a:r>
              <a:rPr lang="en-US">
                <a:latin typeface="Calibri" charset="0"/>
                <a:ea typeface="ＭＳ Ｐゴシック" charset="0"/>
              </a:rPr>
              <a:t>1st degree burn -- 28% as many visits as free care</a:t>
            </a:r>
          </a:p>
          <a:p>
            <a:pPr eaLnBrk="1" hangingPunct="1"/>
            <a:endParaRPr lang="en-US">
              <a:latin typeface="Calibri" charset="0"/>
              <a:ea typeface="ＭＳ Ｐゴシック" charset="0"/>
            </a:endParaRPr>
          </a:p>
        </p:txBody>
      </p:sp>
    </p:spTree>
    <p:extLst>
      <p:ext uri="{BB962C8B-B14F-4D97-AF65-F5344CB8AC3E}">
        <p14:creationId xmlns:p14="http://schemas.microsoft.com/office/powerpoint/2010/main" val="20209358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atin typeface="Calibri" charset="0"/>
                <a:ea typeface="ＭＳ Ｐゴシック" charset="0"/>
              </a:rPr>
              <a:t>Copayments and ER use</a:t>
            </a:r>
          </a:p>
        </p:txBody>
      </p:sp>
      <p:sp>
        <p:nvSpPr>
          <p:cNvPr id="46083" name="Content Placeholder 2"/>
          <p:cNvSpPr>
            <a:spLocks noGrp="1"/>
          </p:cNvSpPr>
          <p:nvPr>
            <p:ph idx="1"/>
          </p:nvPr>
        </p:nvSpPr>
        <p:spPr>
          <a:xfrm>
            <a:off x="265113" y="1600200"/>
            <a:ext cx="8596312" cy="4525963"/>
          </a:xfrm>
        </p:spPr>
        <p:txBody>
          <a:bodyPr/>
          <a:lstStyle/>
          <a:p>
            <a:pPr eaLnBrk="1" hangingPunct="1">
              <a:lnSpc>
                <a:spcPct val="90000"/>
              </a:lnSpc>
            </a:pPr>
            <a:r>
              <a:rPr lang="en-US">
                <a:latin typeface="Calibri" charset="0"/>
                <a:ea typeface="ＭＳ Ｐゴシック" charset="0"/>
              </a:rPr>
              <a:t>Compared with free care, coinsurance plans had</a:t>
            </a:r>
          </a:p>
          <a:p>
            <a:pPr eaLnBrk="1" hangingPunct="1">
              <a:lnSpc>
                <a:spcPct val="90000"/>
              </a:lnSpc>
            </a:pPr>
            <a:r>
              <a:rPr lang="en-US">
                <a:latin typeface="Calibri" charset="0"/>
                <a:ea typeface="ＭＳ Ｐゴシック" charset="0"/>
              </a:rPr>
              <a:t>53% as many visits for less urgent complaints</a:t>
            </a:r>
          </a:p>
          <a:p>
            <a:pPr eaLnBrk="1" hangingPunct="1">
              <a:lnSpc>
                <a:spcPct val="90000"/>
              </a:lnSpc>
            </a:pPr>
            <a:r>
              <a:rPr lang="en-US">
                <a:latin typeface="Calibri" charset="0"/>
                <a:ea typeface="ＭＳ Ｐゴシック" charset="0"/>
              </a:rPr>
              <a:t>77% as many visits for urgent complaints</a:t>
            </a:r>
          </a:p>
          <a:p>
            <a:pPr lvl="1" eaLnBrk="1" hangingPunct="1">
              <a:lnSpc>
                <a:spcPct val="90000"/>
              </a:lnSpc>
            </a:pPr>
            <a:r>
              <a:rPr lang="en-US">
                <a:latin typeface="Calibri" charset="0"/>
                <a:ea typeface="ＭＳ Ｐゴシック" charset="0"/>
              </a:rPr>
              <a:t>Is that OK or is it neglected need?</a:t>
            </a:r>
          </a:p>
          <a:p>
            <a:pPr eaLnBrk="1" hangingPunct="1">
              <a:lnSpc>
                <a:spcPct val="90000"/>
              </a:lnSpc>
            </a:pPr>
            <a:r>
              <a:rPr lang="en-US">
                <a:latin typeface="Calibri" charset="0"/>
                <a:ea typeface="ＭＳ Ｐゴシック" charset="0"/>
              </a:rPr>
              <a:t>Within insurance groups, persons in the lower 1/3 of the income distribution used the ER 64% more than persons in the upper 1/3.  Maybe the poor were accustomed to ER use.  Maybe there was a lack of private docs where the poor were. </a:t>
            </a:r>
          </a:p>
          <a:p>
            <a:pPr eaLnBrk="1" hangingPunct="1">
              <a:lnSpc>
                <a:spcPct val="90000"/>
              </a:lnSpc>
            </a:pPr>
            <a:endParaRPr lang="en-US">
              <a:latin typeface="Calibri" charset="0"/>
              <a:ea typeface="ＭＳ Ｐゴシック" charset="0"/>
            </a:endParaRPr>
          </a:p>
        </p:txBody>
      </p:sp>
    </p:spTree>
    <p:extLst>
      <p:ext uri="{BB962C8B-B14F-4D97-AF65-F5344CB8AC3E}">
        <p14:creationId xmlns:p14="http://schemas.microsoft.com/office/powerpoint/2010/main" val="1492912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cs typeface="+mj-cs"/>
              </a:rPr>
              <a:t>Copayments and seeking care for serious and minor symptoms</a:t>
            </a:r>
          </a:p>
        </p:txBody>
      </p:sp>
      <p:sp>
        <p:nvSpPr>
          <p:cNvPr id="47107" name="Content Placeholder 2"/>
          <p:cNvSpPr>
            <a:spLocks noGrp="1"/>
          </p:cNvSpPr>
          <p:nvPr>
            <p:ph idx="1"/>
          </p:nvPr>
        </p:nvSpPr>
        <p:spPr/>
        <p:txBody>
          <a:bodyPr/>
          <a:lstStyle/>
          <a:p>
            <a:pPr eaLnBrk="1" hangingPunct="1">
              <a:lnSpc>
                <a:spcPct val="90000"/>
              </a:lnSpc>
            </a:pPr>
            <a:r>
              <a:rPr lang="en-US" sz="3000" b="1">
                <a:latin typeface="Calibri" charset="0"/>
                <a:ea typeface="ＭＳ Ｐゴシック" charset="0"/>
              </a:rPr>
              <a:t>Shapiro</a:t>
            </a:r>
            <a:r>
              <a:rPr lang="en-US" sz="3000">
                <a:latin typeface="Calibri" charset="0"/>
                <a:ea typeface="ＭＳ Ｐゴシック" charset="0"/>
              </a:rPr>
              <a:t>, M.F., Ware, J.F., Sherbourne, C.D., "Effects of Cost Sharing on Seeking Care for Serious and Minor Symptoms," Annals of Internal Medicine, February 1986, 104, pp. 246-251. </a:t>
            </a:r>
          </a:p>
          <a:p>
            <a:pPr eaLnBrk="1" hangingPunct="1">
              <a:lnSpc>
                <a:spcPct val="90000"/>
              </a:lnSpc>
            </a:pPr>
            <a:r>
              <a:rPr lang="en-US" sz="3000">
                <a:latin typeface="Calibri" charset="0"/>
                <a:ea typeface="ＭＳ Ｐゴシック" charset="0"/>
              </a:rPr>
              <a:t>For those with minor symptoms, cost sharing meant 1/3 less visits.  For serious symptoms, cost sharing doesn't affect the propensity to seek care for the upper 60% of the income distribution.</a:t>
            </a:r>
          </a:p>
          <a:p>
            <a:pPr eaLnBrk="1" hangingPunct="1">
              <a:lnSpc>
                <a:spcPct val="90000"/>
              </a:lnSpc>
            </a:pPr>
            <a:r>
              <a:rPr lang="en-US" sz="3000">
                <a:latin typeface="Calibri" charset="0"/>
                <a:ea typeface="ＭＳ Ｐゴシック" charset="0"/>
              </a:rPr>
              <a:t>For the lower 40%, cost sharing reduces demand for care for serious symptoms. </a:t>
            </a:r>
          </a:p>
          <a:p>
            <a:pPr eaLnBrk="1" hangingPunct="1">
              <a:lnSpc>
                <a:spcPct val="90000"/>
              </a:lnSpc>
            </a:pPr>
            <a:endParaRPr lang="en-US" sz="3000">
              <a:latin typeface="Calibri" charset="0"/>
              <a:ea typeface="ＭＳ Ｐゴシック" charset="0"/>
            </a:endParaRPr>
          </a:p>
        </p:txBody>
      </p:sp>
    </p:spTree>
    <p:extLst>
      <p:ext uri="{BB962C8B-B14F-4D97-AF65-F5344CB8AC3E}">
        <p14:creationId xmlns:p14="http://schemas.microsoft.com/office/powerpoint/2010/main" val="14773091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Calibri" charset="0"/>
                <a:ea typeface="ＭＳ Ｐゴシック" charset="0"/>
              </a:rPr>
              <a:t>Copayments and health</a:t>
            </a:r>
          </a:p>
        </p:txBody>
      </p:sp>
      <p:sp>
        <p:nvSpPr>
          <p:cNvPr id="48131" name="Content Placeholder 2"/>
          <p:cNvSpPr>
            <a:spLocks noGrp="1"/>
          </p:cNvSpPr>
          <p:nvPr>
            <p:ph idx="1"/>
          </p:nvPr>
        </p:nvSpPr>
        <p:spPr/>
        <p:txBody>
          <a:bodyPr/>
          <a:lstStyle/>
          <a:p>
            <a:pPr eaLnBrk="1" hangingPunct="1">
              <a:lnSpc>
                <a:spcPct val="80000"/>
              </a:lnSpc>
            </a:pPr>
            <a:r>
              <a:rPr lang="en-US" sz="2700">
                <a:latin typeface="Calibri" charset="0"/>
                <a:ea typeface="ＭＳ Ｐゴシック" charset="0"/>
              </a:rPr>
              <a:t>Health status measured by presence of various symptoms in annual survey.  Survey asked about health status during previous month. </a:t>
            </a:r>
          </a:p>
          <a:p>
            <a:pPr eaLnBrk="1" hangingPunct="1">
              <a:lnSpc>
                <a:spcPct val="80000"/>
              </a:lnSpc>
            </a:pPr>
            <a:r>
              <a:rPr lang="en-US" sz="2700">
                <a:latin typeface="Calibri" charset="0"/>
                <a:ea typeface="ＭＳ Ｐゴシック" charset="0"/>
              </a:rPr>
              <a:t>Among those who were sick when the HIE (health insurance experiment) began, the poor reported more symptoms than the non-poor. </a:t>
            </a:r>
          </a:p>
          <a:p>
            <a:pPr eaLnBrk="1" hangingPunct="1">
              <a:lnSpc>
                <a:spcPct val="80000"/>
              </a:lnSpc>
            </a:pPr>
            <a:r>
              <a:rPr lang="en-US" sz="2700">
                <a:latin typeface="Calibri" charset="0"/>
                <a:ea typeface="ＭＳ Ｐゴシック" charset="0"/>
              </a:rPr>
              <a:t>During the HIE, the sick poor in the free care plan improved to where they were no sicker (serious symptoms) than the non-poor.</a:t>
            </a:r>
          </a:p>
          <a:p>
            <a:pPr eaLnBrk="1" hangingPunct="1">
              <a:lnSpc>
                <a:spcPct val="80000"/>
              </a:lnSpc>
            </a:pPr>
            <a:r>
              <a:rPr lang="en-US" sz="2700">
                <a:latin typeface="Calibri" charset="0"/>
                <a:ea typeface="ＭＳ Ｐゴシック" charset="0"/>
              </a:rPr>
              <a:t>The sick poor in the copayment plans also improved some, but remained sicker (serious symptoms) than the non-poor.  </a:t>
            </a:r>
          </a:p>
        </p:txBody>
      </p:sp>
    </p:spTree>
    <p:extLst>
      <p:ext uri="{BB962C8B-B14F-4D97-AF65-F5344CB8AC3E}">
        <p14:creationId xmlns:p14="http://schemas.microsoft.com/office/powerpoint/2010/main" val="36316828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atin typeface="Calibri" charset="0"/>
                <a:ea typeface="ＭＳ Ｐゴシック" charset="0"/>
              </a:rPr>
              <a:t>Copayments and health</a:t>
            </a:r>
          </a:p>
        </p:txBody>
      </p:sp>
      <p:sp>
        <p:nvSpPr>
          <p:cNvPr id="49155" name="Content Placeholder 2"/>
          <p:cNvSpPr>
            <a:spLocks noGrp="1"/>
          </p:cNvSpPr>
          <p:nvPr>
            <p:ph idx="1"/>
          </p:nvPr>
        </p:nvSpPr>
        <p:spPr/>
        <p:txBody>
          <a:bodyPr/>
          <a:lstStyle/>
          <a:p>
            <a:pPr eaLnBrk="1" hangingPunct="1">
              <a:lnSpc>
                <a:spcPct val="80000"/>
              </a:lnSpc>
            </a:pPr>
            <a:r>
              <a:rPr lang="en-US" sz="3000">
                <a:latin typeface="Calibri" charset="0"/>
                <a:ea typeface="ＭＳ Ｐゴシック" charset="0"/>
              </a:rPr>
              <a:t>Why did both sick groups improve?</a:t>
            </a:r>
          </a:p>
          <a:p>
            <a:pPr eaLnBrk="1" hangingPunct="1">
              <a:lnSpc>
                <a:spcPct val="80000"/>
              </a:lnSpc>
            </a:pPr>
            <a:r>
              <a:rPr lang="en-US" sz="3000">
                <a:latin typeface="Calibri" charset="0"/>
                <a:ea typeface="ＭＳ Ｐゴシック" charset="0"/>
              </a:rPr>
              <a:t>Authors say:  Regression towards the mean.  Whenever you divide people into a sick group and a well group, some people in the sick group will get better on their own.  Meanwhile, some people in the well group will get sick.</a:t>
            </a:r>
          </a:p>
          <a:p>
            <a:pPr eaLnBrk="1" hangingPunct="1">
              <a:lnSpc>
                <a:spcPct val="80000"/>
              </a:lnSpc>
            </a:pPr>
            <a:r>
              <a:rPr lang="en-US" sz="3000">
                <a:latin typeface="Calibri" charset="0"/>
                <a:ea typeface="ＭＳ Ｐゴシック" charset="0"/>
              </a:rPr>
              <a:t>I might add, as mentioned above:  Even the 95% pay plan was better than what many of the poor had before. They now had cash to spend, and they had insurance against big expenses. </a:t>
            </a:r>
            <a:br>
              <a:rPr lang="en-US" sz="3000">
                <a:latin typeface="Calibri" charset="0"/>
                <a:ea typeface="ＭＳ Ｐゴシック" charset="0"/>
              </a:rPr>
            </a:br>
            <a:r>
              <a:rPr lang="en-US" sz="3000">
                <a:latin typeface="Calibri" charset="0"/>
                <a:ea typeface="ＭＳ Ｐゴシック" charset="0"/>
              </a:rPr>
              <a:t>  </a:t>
            </a:r>
          </a:p>
          <a:p>
            <a:pPr eaLnBrk="1" hangingPunct="1">
              <a:lnSpc>
                <a:spcPct val="80000"/>
              </a:lnSpc>
            </a:pPr>
            <a:endParaRPr lang="en-US" sz="3000">
              <a:latin typeface="Calibri" charset="0"/>
              <a:ea typeface="ＭＳ Ｐゴシック" charset="0"/>
            </a:endParaRPr>
          </a:p>
        </p:txBody>
      </p:sp>
    </p:spTree>
    <p:extLst>
      <p:ext uri="{BB962C8B-B14F-4D97-AF65-F5344CB8AC3E}">
        <p14:creationId xmlns:p14="http://schemas.microsoft.com/office/powerpoint/2010/main" val="21524632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cs typeface="+mj-cs"/>
              </a:rPr>
              <a:t>A non-RAND study of copayments and demand for care</a:t>
            </a:r>
          </a:p>
        </p:txBody>
      </p:sp>
      <p:sp>
        <p:nvSpPr>
          <p:cNvPr id="50179" name="Content Placeholder 2"/>
          <p:cNvSpPr>
            <a:spLocks noGrp="1"/>
          </p:cNvSpPr>
          <p:nvPr>
            <p:ph idx="1"/>
          </p:nvPr>
        </p:nvSpPr>
        <p:spPr/>
        <p:txBody>
          <a:bodyPr/>
          <a:lstStyle/>
          <a:p>
            <a:pPr eaLnBrk="1" hangingPunct="1">
              <a:lnSpc>
                <a:spcPct val="90000"/>
              </a:lnSpc>
            </a:pPr>
            <a:r>
              <a:rPr lang="en-US" sz="3000" b="1">
                <a:latin typeface="Calibri" charset="0"/>
                <a:ea typeface="ＭＳ Ｐゴシック" charset="0"/>
              </a:rPr>
              <a:t>Blustein</a:t>
            </a:r>
            <a:r>
              <a:rPr lang="en-US" sz="3000">
                <a:latin typeface="Calibri" charset="0"/>
                <a:ea typeface="ＭＳ Ｐゴシック" charset="0"/>
              </a:rPr>
              <a:t>, J., "Medicare Coverage. Supplemental Insurance, and the Use of Mammography by Older Women," N Engl J Med, April 27, 1995, 332(17), pp. 1138-1143. </a:t>
            </a:r>
          </a:p>
          <a:p>
            <a:pPr eaLnBrk="1" hangingPunct="1">
              <a:lnSpc>
                <a:spcPct val="90000"/>
              </a:lnSpc>
            </a:pPr>
            <a:r>
              <a:rPr lang="en-US" sz="3000">
                <a:latin typeface="Calibri" charset="0"/>
                <a:ea typeface="ＭＳ Ｐゴシック" charset="0"/>
              </a:rPr>
              <a:t>In the early 1990's, Medicare stared to pay for mammograms for screening for breast cancer.</a:t>
            </a:r>
          </a:p>
          <a:p>
            <a:pPr lvl="1" eaLnBrk="1" hangingPunct="1">
              <a:lnSpc>
                <a:spcPct val="90000"/>
              </a:lnSpc>
            </a:pPr>
            <a:r>
              <a:rPr lang="en-US" sz="2600">
                <a:latin typeface="Calibri" charset="0"/>
                <a:ea typeface="ＭＳ Ｐゴシック" charset="0"/>
              </a:rPr>
              <a:t>Medicare already paid for diagnostic mammograms for women whose examinations found  lumps. </a:t>
            </a:r>
          </a:p>
          <a:p>
            <a:pPr eaLnBrk="1" hangingPunct="1">
              <a:lnSpc>
                <a:spcPct val="90000"/>
              </a:lnSpc>
            </a:pPr>
            <a:r>
              <a:rPr lang="en-US" sz="3000">
                <a:latin typeface="Calibri" charset="0"/>
                <a:ea typeface="ＭＳ Ｐゴシック" charset="0"/>
              </a:rPr>
              <a:t>Economic factors affect even those on Medicare.  OK, you're not surprised. </a:t>
            </a:r>
          </a:p>
        </p:txBody>
      </p:sp>
    </p:spTree>
    <p:extLst>
      <p:ext uri="{BB962C8B-B14F-4D97-AF65-F5344CB8AC3E}">
        <p14:creationId xmlns:p14="http://schemas.microsoft.com/office/powerpoint/2010/main" val="35094002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cs typeface="+mj-cs"/>
              </a:rPr>
              <a:t>Copayments and demand for screening mammograms</a:t>
            </a:r>
          </a:p>
        </p:txBody>
      </p:sp>
      <p:sp>
        <p:nvSpPr>
          <p:cNvPr id="51203" name="Content Placeholder 2"/>
          <p:cNvSpPr>
            <a:spLocks noGrp="1"/>
          </p:cNvSpPr>
          <p:nvPr>
            <p:ph idx="1"/>
          </p:nvPr>
        </p:nvSpPr>
        <p:spPr/>
        <p:txBody>
          <a:bodyPr/>
          <a:lstStyle/>
          <a:p>
            <a:pPr eaLnBrk="1" hangingPunct="1">
              <a:lnSpc>
                <a:spcPct val="80000"/>
              </a:lnSpc>
            </a:pPr>
            <a:r>
              <a:rPr lang="en-US" sz="3000">
                <a:latin typeface="Calibri" charset="0"/>
                <a:ea typeface="ＭＳ Ｐゴシック" charset="0"/>
              </a:rPr>
              <a:t>Article looks at demand and need for mammograms.  Women in this age group assumed to </a:t>
            </a:r>
            <a:r>
              <a:rPr lang="en-US" sz="3000" i="1">
                <a:latin typeface="Calibri" charset="0"/>
                <a:ea typeface="ＭＳ Ｐゴシック" charset="0"/>
              </a:rPr>
              <a:t>need</a:t>
            </a:r>
            <a:r>
              <a:rPr lang="en-US" sz="3000">
                <a:latin typeface="Calibri" charset="0"/>
                <a:ea typeface="ＭＳ Ｐゴシック" charset="0"/>
              </a:rPr>
              <a:t> a mammogram every two years.  Study was of Medicare bills during the first two years in which Medicare paid for mammography.  This payment, like all Medicare, is subject to the Medicare deductible, then $100 per year.  After deductible, patient could pay up to about $20 in copayment and "balance billing."  People could buy supplemental insurance that would take care of all or most of the copayment. </a:t>
            </a:r>
          </a:p>
        </p:txBody>
      </p:sp>
    </p:spTree>
    <p:extLst>
      <p:ext uri="{BB962C8B-B14F-4D97-AF65-F5344CB8AC3E}">
        <p14:creationId xmlns:p14="http://schemas.microsoft.com/office/powerpoint/2010/main" val="6617350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Calibri" charset="0"/>
                <a:ea typeface="ＭＳ Ｐゴシック" charset="0"/>
              </a:rPr>
              <a:t>Moral hazard</a:t>
            </a:r>
          </a:p>
        </p:txBody>
      </p:sp>
      <p:sp>
        <p:nvSpPr>
          <p:cNvPr id="27651" name="Content Placeholder 2"/>
          <p:cNvSpPr>
            <a:spLocks noGrp="1"/>
          </p:cNvSpPr>
          <p:nvPr>
            <p:ph idx="1"/>
          </p:nvPr>
        </p:nvSpPr>
        <p:spPr/>
        <p:txBody>
          <a:bodyPr>
            <a:normAutofit/>
          </a:bodyPr>
          <a:lstStyle/>
          <a:p>
            <a:pPr lvl="1"/>
            <a:r>
              <a:rPr lang="en-US" dirty="0" smtClean="0">
                <a:latin typeface="Calibri" charset="0"/>
                <a:ea typeface="ＭＳ Ｐゴシック" charset="0"/>
              </a:rPr>
              <a:t>An efficiency problem:</a:t>
            </a:r>
          </a:p>
          <a:p>
            <a:r>
              <a:rPr lang="en-US" dirty="0" smtClean="0">
                <a:latin typeface="Calibri" charset="0"/>
                <a:ea typeface="ＭＳ Ｐゴシック" charset="0"/>
              </a:rPr>
              <a:t>If your cost &lt; marginal social cost</a:t>
            </a:r>
          </a:p>
          <a:p>
            <a:r>
              <a:rPr lang="en-US" dirty="0">
                <a:latin typeface="Calibri" charset="0"/>
                <a:ea typeface="ＭＳ Ｐゴシック" charset="0"/>
              </a:rPr>
              <a:t>t</a:t>
            </a:r>
            <a:r>
              <a:rPr lang="en-US" dirty="0" smtClean="0">
                <a:latin typeface="Calibri" charset="0"/>
                <a:ea typeface="ＭＳ Ｐゴシック" charset="0"/>
              </a:rPr>
              <a:t>hen you will consume services with low marginal benefit</a:t>
            </a:r>
          </a:p>
          <a:p>
            <a:pPr lvl="1"/>
            <a:r>
              <a:rPr lang="en-US" dirty="0" smtClean="0">
                <a:latin typeface="Calibri" charset="0"/>
                <a:ea typeface="ＭＳ Ｐゴシック" charset="0"/>
              </a:rPr>
              <a:t>Gradually diminishing returns assumed</a:t>
            </a:r>
            <a:endParaRPr lang="en-US" dirty="0">
              <a:latin typeface="Calibri" charset="0"/>
              <a:ea typeface="ＭＳ Ｐゴシック" charset="0"/>
            </a:endParaRPr>
          </a:p>
        </p:txBody>
      </p:sp>
    </p:spTree>
    <p:extLst>
      <p:ext uri="{BB962C8B-B14F-4D97-AF65-F5344CB8AC3E}">
        <p14:creationId xmlns:p14="http://schemas.microsoft.com/office/powerpoint/2010/main" val="6546672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cs typeface="+mj-cs"/>
              </a:rPr>
              <a:t>Copayments and demand for mammograms</a:t>
            </a:r>
          </a:p>
        </p:txBody>
      </p:sp>
      <p:graphicFrame>
        <p:nvGraphicFramePr>
          <p:cNvPr id="4" name="Content Placeholder 3"/>
          <p:cNvGraphicFramePr>
            <a:graphicFrameLocks noGrp="1"/>
          </p:cNvGraphicFramePr>
          <p:nvPr>
            <p:ph idx="1"/>
          </p:nvPr>
        </p:nvGraphicFramePr>
        <p:xfrm>
          <a:off x="457200" y="1600200"/>
          <a:ext cx="8229600" cy="5029200"/>
        </p:xfrm>
        <a:graphic>
          <a:graphicData uri="http://schemas.openxmlformats.org/drawingml/2006/table">
            <a:tbl>
              <a:tblPr/>
              <a:tblGrid>
                <a:gridCol w="4114800"/>
                <a:gridCol w="41148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FFFFFF"/>
                          </a:solidFill>
                          <a:effectLst/>
                          <a:latin typeface="Calibri" charset="0"/>
                          <a:ea typeface="ＭＳ Ｐゴシック" charset="-128"/>
                        </a:rPr>
                        <a:t>Supplemental insurance that covers the Medicare copayment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FFFFFF"/>
                          </a:solidFill>
                          <a:effectLst/>
                          <a:latin typeface="Calibri" charset="0"/>
                          <a:ea typeface="ＭＳ Ｐゴシック" charset="-128"/>
                        </a:rPr>
                        <a:t>% of women getting at least one screening mammogram during 2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Calibri" charset="0"/>
                          <a:ea typeface="ＭＳ Ｐゴシック" charset="-128"/>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Calibri" charset="0"/>
                          <a:ea typeface="ＭＳ Ｐゴシック" charset="-128"/>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Calibri" charset="0"/>
                          <a:ea typeface="ＭＳ Ｐゴシック" charset="-128"/>
                        </a:rPr>
                        <a:t>Medicaid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Calibri" charset="0"/>
                          <a:ea typeface="ＭＳ Ｐゴシック" charset="-128"/>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Calibri" charset="0"/>
                          <a:ea typeface="ＭＳ Ｐゴシック" charset="-128"/>
                        </a:rPr>
                        <a:t>Private insurance the woman paid for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Calibri" charset="0"/>
                          <a:ea typeface="ＭＳ Ｐゴシック" charset="-128"/>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Calibri" charset="0"/>
                          <a:ea typeface="ＭＳ Ｐゴシック" charset="-128"/>
                        </a:rPr>
                        <a:t>Insurance that the employer paid for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smtClean="0">
                          <a:ln>
                            <a:noFill/>
                          </a:ln>
                          <a:solidFill>
                            <a:srgbClr val="000000"/>
                          </a:solidFill>
                          <a:effectLst/>
                          <a:latin typeface="Calibri" charset="0"/>
                          <a:ea typeface="ＭＳ Ｐゴシック" charset="-128"/>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26129397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cs typeface="+mj-cs"/>
              </a:rPr>
              <a:t>Copayments and demand for screening mammograms</a:t>
            </a:r>
          </a:p>
        </p:txBody>
      </p:sp>
      <p:sp>
        <p:nvSpPr>
          <p:cNvPr id="53251" name="Content Placeholder 2"/>
          <p:cNvSpPr>
            <a:spLocks noGrp="1"/>
          </p:cNvSpPr>
          <p:nvPr>
            <p:ph idx="1"/>
          </p:nvPr>
        </p:nvSpPr>
        <p:spPr/>
        <p:txBody>
          <a:bodyPr/>
          <a:lstStyle/>
          <a:p>
            <a:pPr eaLnBrk="1" hangingPunct="1">
              <a:lnSpc>
                <a:spcPct val="80000"/>
              </a:lnSpc>
            </a:pPr>
            <a:r>
              <a:rPr lang="en-US" sz="2500">
                <a:latin typeface="Calibri" charset="0"/>
                <a:ea typeface="ＭＳ Ｐゴシック" charset="0"/>
              </a:rPr>
              <a:t>Multivariate analysis was done to separate the effect of insurance status from other confounding factors, like age, race, income, education, ... </a:t>
            </a:r>
          </a:p>
          <a:p>
            <a:pPr eaLnBrk="1" hangingPunct="1">
              <a:lnSpc>
                <a:spcPct val="80000"/>
              </a:lnSpc>
            </a:pPr>
            <a:r>
              <a:rPr lang="en-US" sz="2500">
                <a:latin typeface="Calibri" charset="0"/>
                <a:ea typeface="ＭＳ Ｐゴシック" charset="0"/>
              </a:rPr>
              <a:t>But the results with those held constant were not much different.</a:t>
            </a:r>
          </a:p>
          <a:p>
            <a:pPr eaLnBrk="1" hangingPunct="1">
              <a:lnSpc>
                <a:spcPct val="80000"/>
              </a:lnSpc>
            </a:pPr>
            <a:r>
              <a:rPr lang="en-US" sz="2500">
                <a:latin typeface="Calibri" charset="0"/>
                <a:ea typeface="ＭＳ Ｐゴシック" charset="0"/>
              </a:rPr>
              <a:t>Even so, there remains a problem of self-selection.  Women who plan to get a mammogram would be more likely to buy supplemental insurance that helps pay for it.   The apparent effect of insurance on utilization may actually be due to the prior disposition for utilization. </a:t>
            </a:r>
          </a:p>
          <a:p>
            <a:pPr eaLnBrk="1" hangingPunct="1">
              <a:lnSpc>
                <a:spcPct val="80000"/>
              </a:lnSpc>
            </a:pPr>
            <a:r>
              <a:rPr lang="en-US" sz="2500">
                <a:latin typeface="Calibri" charset="0"/>
                <a:ea typeface="ＭＳ Ｐゴシック" charset="0"/>
              </a:rPr>
              <a:t>Conclusion:  Leaving a life-or-risk-of-death to the market means each woman does her own cost-benefit analysis.  If she lacks money, her life is worth less.</a:t>
            </a:r>
          </a:p>
          <a:p>
            <a:pPr eaLnBrk="1" hangingPunct="1">
              <a:lnSpc>
                <a:spcPct val="80000"/>
              </a:lnSpc>
            </a:pPr>
            <a:endParaRPr lang="en-US" sz="2500">
              <a:latin typeface="Calibri" charset="0"/>
              <a:ea typeface="ＭＳ Ｐゴシック" charset="0"/>
            </a:endParaRPr>
          </a:p>
        </p:txBody>
      </p:sp>
    </p:spTree>
    <p:extLst>
      <p:ext uri="{BB962C8B-B14F-4D97-AF65-F5344CB8AC3E}">
        <p14:creationId xmlns:p14="http://schemas.microsoft.com/office/powerpoint/2010/main" val="502580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smtClean="0">
                <a:cs typeface="+mj-cs"/>
              </a:rPr>
              <a:t>Manning, W.G., et al, "Health Insurance and the Demand for Medical Care,"</a:t>
            </a:r>
          </a:p>
        </p:txBody>
      </p:sp>
      <p:sp>
        <p:nvSpPr>
          <p:cNvPr id="54275" name="Content Placeholder 2"/>
          <p:cNvSpPr>
            <a:spLocks noGrp="1"/>
          </p:cNvSpPr>
          <p:nvPr>
            <p:ph idx="1"/>
          </p:nvPr>
        </p:nvSpPr>
        <p:spPr/>
        <p:txBody>
          <a:bodyPr/>
          <a:lstStyle/>
          <a:p>
            <a:pPr eaLnBrk="1" hangingPunct="1"/>
            <a:r>
              <a:rPr lang="en-US" dirty="0">
                <a:latin typeface="Calibri" charset="0"/>
                <a:ea typeface="ＭＳ Ｐゴシック" charset="0"/>
              </a:rPr>
              <a:t> </a:t>
            </a:r>
            <a:r>
              <a:rPr lang="en-US" i="1" dirty="0">
                <a:latin typeface="Calibri" charset="0"/>
                <a:ea typeface="ＭＳ Ｐゴシック" charset="0"/>
              </a:rPr>
              <a:t>American Economic Review</a:t>
            </a:r>
            <a:r>
              <a:rPr lang="en-US" dirty="0">
                <a:latin typeface="Calibri" charset="0"/>
                <a:ea typeface="ＭＳ Ｐゴシック" charset="0"/>
              </a:rPr>
              <a:t>, June 1987, 77:251-277. From the RAND team.  Lots of </a:t>
            </a:r>
            <a:r>
              <a:rPr lang="en-US" dirty="0" err="1">
                <a:latin typeface="Calibri" charset="0"/>
                <a:ea typeface="ＭＳ Ｐゴシック" charset="0"/>
              </a:rPr>
              <a:t>economeze</a:t>
            </a:r>
            <a:r>
              <a:rPr lang="en-US" dirty="0">
                <a:latin typeface="Calibri" charset="0"/>
                <a:ea typeface="ＭＳ Ｐゴシック" charset="0"/>
              </a:rPr>
              <a:t>.  But also some slippery </a:t>
            </a:r>
            <a:r>
              <a:rPr lang="ja-JP" altLang="en-US" dirty="0">
                <a:latin typeface="Calibri" charset="0"/>
                <a:ea typeface="ＭＳ Ｐゴシック" charset="0"/>
              </a:rPr>
              <a:t>“</a:t>
            </a:r>
            <a:r>
              <a:rPr lang="en-US" dirty="0">
                <a:latin typeface="Calibri" charset="0"/>
                <a:ea typeface="ＭＳ Ｐゴシック" charset="0"/>
              </a:rPr>
              <a:t>welfare</a:t>
            </a:r>
            <a:r>
              <a:rPr lang="ja-JP" altLang="en-US" dirty="0">
                <a:latin typeface="Calibri" charset="0"/>
                <a:ea typeface="ＭＳ Ｐゴシック" charset="0"/>
              </a:rPr>
              <a:t>”</a:t>
            </a:r>
            <a:r>
              <a:rPr lang="en-US" dirty="0">
                <a:latin typeface="Calibri" charset="0"/>
                <a:ea typeface="ＭＳ Ｐゴシック" charset="0"/>
              </a:rPr>
              <a:t> economics.</a:t>
            </a:r>
          </a:p>
          <a:p>
            <a:pPr eaLnBrk="1" hangingPunct="1"/>
            <a:r>
              <a:rPr lang="en-US" dirty="0">
                <a:latin typeface="Calibri" charset="0"/>
                <a:ea typeface="ＭＳ Ｐゴシック" charset="0"/>
              </a:rPr>
              <a:t>Estimates the medical care demand elasticity at -0.2. </a:t>
            </a:r>
          </a:p>
          <a:p>
            <a:pPr eaLnBrk="1" hangingPunct="1"/>
            <a:endParaRPr lang="en-US" dirty="0">
              <a:latin typeface="Calibri" charset="0"/>
              <a:ea typeface="ＭＳ Ｐゴシック" charset="0"/>
            </a:endParaRPr>
          </a:p>
        </p:txBody>
      </p:sp>
    </p:spTree>
    <p:extLst>
      <p:ext uri="{BB962C8B-B14F-4D97-AF65-F5344CB8AC3E}">
        <p14:creationId xmlns:p14="http://schemas.microsoft.com/office/powerpoint/2010/main" val="35674062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dirty="0" smtClean="0">
                <a:latin typeface="Calibri" charset="0"/>
                <a:ea typeface="ＭＳ Ｐゴシック" charset="0"/>
              </a:rPr>
              <a:t>Manning’s </a:t>
            </a:r>
            <a:r>
              <a:rPr lang="en-US" dirty="0">
                <a:latin typeface="Calibri" charset="0"/>
                <a:ea typeface="ＭＳ Ｐゴシック" charset="0"/>
              </a:rPr>
              <a:t>welfare loss idea</a:t>
            </a:r>
          </a:p>
        </p:txBody>
      </p:sp>
      <p:sp>
        <p:nvSpPr>
          <p:cNvPr id="55299" name="Content Placeholder 2"/>
          <p:cNvSpPr>
            <a:spLocks noGrp="1"/>
          </p:cNvSpPr>
          <p:nvPr>
            <p:ph idx="1"/>
          </p:nvPr>
        </p:nvSpPr>
        <p:spPr/>
        <p:txBody>
          <a:bodyPr/>
          <a:lstStyle/>
          <a:p>
            <a:pPr eaLnBrk="1" hangingPunct="1">
              <a:lnSpc>
                <a:spcPct val="80000"/>
              </a:lnSpc>
            </a:pPr>
            <a:r>
              <a:rPr lang="en-US" sz="3000" dirty="0">
                <a:latin typeface="Calibri" charset="0"/>
                <a:ea typeface="ＭＳ Ｐゴシック" charset="0"/>
              </a:rPr>
              <a:t>When goods or services are subsidized, we buy more of them than we would if we had to pay full price.  We might use $50 worth of resources on a service that's worth only, say $5, to us.  Manning </a:t>
            </a:r>
            <a:r>
              <a:rPr lang="en-US" sz="3000" dirty="0" smtClean="0">
                <a:latin typeface="Calibri" charset="0"/>
                <a:ea typeface="ＭＳ Ｐゴシック" charset="0"/>
              </a:rPr>
              <a:t>says that is a </a:t>
            </a:r>
            <a:r>
              <a:rPr lang="en-US" sz="3000" dirty="0">
                <a:latin typeface="Calibri" charset="0"/>
                <a:ea typeface="ＭＳ Ｐゴシック" charset="0"/>
              </a:rPr>
              <a:t>welfare loss of $</a:t>
            </a:r>
            <a:r>
              <a:rPr lang="en-US" sz="3000" dirty="0" smtClean="0">
                <a:latin typeface="Calibri" charset="0"/>
                <a:ea typeface="ＭＳ Ｐゴシック" charset="0"/>
              </a:rPr>
              <a:t>45, </a:t>
            </a:r>
          </a:p>
          <a:p>
            <a:pPr lvl="1">
              <a:lnSpc>
                <a:spcPct val="80000"/>
              </a:lnSpc>
            </a:pPr>
            <a:r>
              <a:rPr lang="en-US" sz="2600" dirty="0" smtClean="0">
                <a:latin typeface="Calibri" charset="0"/>
                <a:ea typeface="ＭＳ Ｐゴシック" charset="0"/>
              </a:rPr>
              <a:t>because </a:t>
            </a:r>
            <a:r>
              <a:rPr lang="en-US" sz="2600" dirty="0">
                <a:latin typeface="Calibri" charset="0"/>
                <a:ea typeface="ＭＳ Ｐゴシック" charset="0"/>
              </a:rPr>
              <a:t>somebody else would have been willing to pay $50 for those resources. (That's why we say they are worth $50.)  </a:t>
            </a:r>
          </a:p>
          <a:p>
            <a:pPr eaLnBrk="1" hangingPunct="1">
              <a:lnSpc>
                <a:spcPct val="80000"/>
              </a:lnSpc>
            </a:pPr>
            <a:r>
              <a:rPr lang="en-US" sz="3000" dirty="0">
                <a:latin typeface="Calibri" charset="0"/>
                <a:ea typeface="ＭＳ Ｐゴシック" charset="0"/>
              </a:rPr>
              <a:t>Add that up over all free or subsidized medical care in the U.S., and </a:t>
            </a:r>
            <a:r>
              <a:rPr lang="en-US" sz="3000" dirty="0" smtClean="0">
                <a:latin typeface="Calibri" charset="0"/>
                <a:ea typeface="ＭＳ Ｐゴシック" charset="0"/>
              </a:rPr>
              <a:t>he gets </a:t>
            </a:r>
            <a:r>
              <a:rPr lang="en-US" sz="3000" dirty="0">
                <a:latin typeface="Calibri" charset="0"/>
                <a:ea typeface="ＭＳ Ｐゴシック" charset="0"/>
              </a:rPr>
              <a:t>$37-$60 </a:t>
            </a:r>
            <a:r>
              <a:rPr lang="en-US" sz="3000" dirty="0" smtClean="0">
                <a:latin typeface="Calibri" charset="0"/>
                <a:ea typeface="ＭＳ Ｐゴシック" charset="0"/>
              </a:rPr>
              <a:t>billion in 1984.  </a:t>
            </a:r>
            <a:endParaRPr lang="en-US" sz="3000" dirty="0">
              <a:latin typeface="Calibri" charset="0"/>
              <a:ea typeface="ＭＳ Ｐゴシック" charset="0"/>
            </a:endParaRPr>
          </a:p>
          <a:p>
            <a:pPr eaLnBrk="1" hangingPunct="1">
              <a:lnSpc>
                <a:spcPct val="80000"/>
              </a:lnSpc>
            </a:pPr>
            <a:endParaRPr lang="en-US" sz="3000" dirty="0">
              <a:latin typeface="Calibri" charset="0"/>
              <a:ea typeface="ＭＳ Ｐゴシック" charset="0"/>
            </a:endParaRPr>
          </a:p>
        </p:txBody>
      </p:sp>
    </p:spTree>
    <p:extLst>
      <p:ext uri="{BB962C8B-B14F-4D97-AF65-F5344CB8AC3E}">
        <p14:creationId xmlns:p14="http://schemas.microsoft.com/office/powerpoint/2010/main" val="41312262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that welfare loss?</a:t>
            </a:r>
            <a:endParaRPr lang="en-US" dirty="0"/>
          </a:p>
        </p:txBody>
      </p:sp>
      <p:sp>
        <p:nvSpPr>
          <p:cNvPr id="3" name="Content Placeholder 2"/>
          <p:cNvSpPr>
            <a:spLocks noGrp="1"/>
          </p:cNvSpPr>
          <p:nvPr>
            <p:ph idx="1"/>
          </p:nvPr>
        </p:nvSpPr>
        <p:spPr/>
        <p:txBody>
          <a:bodyPr/>
          <a:lstStyle/>
          <a:p>
            <a:r>
              <a:rPr lang="en-US" dirty="0" smtClean="0"/>
              <a:t>$37 to $60 billion in 1984.</a:t>
            </a:r>
          </a:p>
          <a:p>
            <a:r>
              <a:rPr lang="en-US" dirty="0" smtClean="0"/>
              <a:t>9% to 15% of health spending then.</a:t>
            </a:r>
          </a:p>
          <a:p>
            <a:pPr lvl="1"/>
            <a:r>
              <a:rPr lang="en-US" dirty="0" smtClean="0"/>
              <a:t>Our health care spending grows that much in 3-4 years.</a:t>
            </a:r>
          </a:p>
          <a:p>
            <a:pPr lvl="1"/>
            <a:endParaRPr lang="en-US" dirty="0"/>
          </a:p>
          <a:p>
            <a:r>
              <a:rPr lang="en-US" dirty="0" smtClean="0"/>
              <a:t>(Brook:  Health care demand is 1/3 less with copayment.  Demand measured by number of encounters, not $ spent.)</a:t>
            </a:r>
          </a:p>
        </p:txBody>
      </p:sp>
    </p:spTree>
    <p:extLst>
      <p:ext uri="{BB962C8B-B14F-4D97-AF65-F5344CB8AC3E}">
        <p14:creationId xmlns:p14="http://schemas.microsoft.com/office/powerpoint/2010/main" val="332156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dirty="0">
                <a:latin typeface="Calibri" charset="0"/>
                <a:ea typeface="ＭＳ Ｐゴシック" charset="0"/>
              </a:rPr>
              <a:t>The slippery part:  </a:t>
            </a:r>
            <a:r>
              <a:rPr lang="en-US" sz="3600" dirty="0" smtClean="0">
                <a:latin typeface="Calibri" charset="0"/>
                <a:ea typeface="ＭＳ Ｐゴシック" charset="0"/>
              </a:rPr>
              <a:t>Who</a:t>
            </a:r>
            <a:r>
              <a:rPr lang="ja-JP" altLang="en-US" sz="3600" smtClean="0">
                <a:latin typeface="Calibri" charset="0"/>
                <a:ea typeface="ＭＳ Ｐゴシック" charset="0"/>
              </a:rPr>
              <a:t> </a:t>
            </a:r>
            <a:r>
              <a:rPr lang="en-US" altLang="ja-JP" sz="3600" dirty="0" smtClean="0">
                <a:latin typeface="Calibri" charset="0"/>
                <a:ea typeface="ＭＳ Ｐゴシック" charset="0"/>
              </a:rPr>
              <a:t>i</a:t>
            </a:r>
            <a:r>
              <a:rPr lang="en-US" sz="3600" dirty="0" smtClean="0">
                <a:latin typeface="Calibri" charset="0"/>
                <a:ea typeface="ＭＳ Ｐゴシック" charset="0"/>
              </a:rPr>
              <a:t>s </a:t>
            </a:r>
            <a:r>
              <a:rPr lang="en-US" sz="3600" dirty="0">
                <a:latin typeface="Calibri" charset="0"/>
                <a:ea typeface="ＭＳ Ｐゴシック" charset="0"/>
              </a:rPr>
              <a:t>the one offering $50 for those resources? </a:t>
            </a:r>
          </a:p>
        </p:txBody>
      </p:sp>
      <p:sp>
        <p:nvSpPr>
          <p:cNvPr id="56323" name="Content Placeholder 2"/>
          <p:cNvSpPr>
            <a:spLocks noGrp="1"/>
          </p:cNvSpPr>
          <p:nvPr>
            <p:ph idx="1"/>
          </p:nvPr>
        </p:nvSpPr>
        <p:spPr/>
        <p:txBody>
          <a:bodyPr/>
          <a:lstStyle/>
          <a:p>
            <a:pPr eaLnBrk="1" hangingPunct="1">
              <a:lnSpc>
                <a:spcPct val="90000"/>
              </a:lnSpc>
            </a:pPr>
            <a:r>
              <a:rPr lang="en-US" sz="2700">
                <a:latin typeface="Calibri" charset="0"/>
                <a:ea typeface="ＭＳ Ｐゴシック" charset="0"/>
              </a:rPr>
              <a:t>Goods and services – and the resources that go into them -- are more valuable to rich people than to poor people.  Uwe Reinhardt:</a:t>
            </a:r>
          </a:p>
          <a:p>
            <a:pPr eaLnBrk="1" hangingPunct="1">
              <a:lnSpc>
                <a:spcPct val="90000"/>
              </a:lnSpc>
            </a:pPr>
            <a:r>
              <a:rPr lang="ja-JP" altLang="en-US" sz="2700">
                <a:latin typeface="Calibri" charset="0"/>
                <a:ea typeface="ＭＳ Ｐゴシック" charset="0"/>
              </a:rPr>
              <a:t>“</a:t>
            </a:r>
            <a:r>
              <a:rPr lang="en-US" sz="2700">
                <a:latin typeface="Calibri" charset="0"/>
                <a:ea typeface="ＭＳ Ｐゴシック" charset="0"/>
              </a:rPr>
              <a:t>The valuation doctrine built into normative </a:t>
            </a:r>
            <a:r>
              <a:rPr lang="ja-JP" altLang="en-US" sz="2700">
                <a:latin typeface="Calibri" charset="0"/>
                <a:ea typeface="ＭＳ Ｐゴシック" charset="0"/>
              </a:rPr>
              <a:t>‘</a:t>
            </a:r>
            <a:r>
              <a:rPr lang="en-US" sz="2700">
                <a:latin typeface="Calibri" charset="0"/>
                <a:ea typeface="ＭＳ Ｐゴシック" charset="0"/>
              </a:rPr>
              <a:t>welfare</a:t>
            </a:r>
            <a:r>
              <a:rPr lang="ja-JP" altLang="en-US" sz="2700">
                <a:latin typeface="Calibri" charset="0"/>
                <a:ea typeface="ＭＳ Ｐゴシック" charset="0"/>
              </a:rPr>
              <a:t>’</a:t>
            </a:r>
            <a:r>
              <a:rPr lang="en-US" sz="2700">
                <a:latin typeface="Calibri" charset="0"/>
                <a:ea typeface="ＭＳ Ｐゴシック" charset="0"/>
              </a:rPr>
              <a:t> economics … :</a:t>
            </a:r>
          </a:p>
          <a:p>
            <a:pPr eaLnBrk="1" hangingPunct="1">
              <a:lnSpc>
                <a:spcPct val="90000"/>
              </a:lnSpc>
            </a:pPr>
            <a:r>
              <a:rPr lang="ja-JP" altLang="en-US" sz="2700">
                <a:latin typeface="Calibri" charset="0"/>
                <a:ea typeface="ＭＳ Ｐゴシック" charset="0"/>
              </a:rPr>
              <a:t>“</a:t>
            </a:r>
            <a:r>
              <a:rPr lang="en-US" sz="2700">
                <a:latin typeface="Calibri" charset="0"/>
                <a:ea typeface="ＭＳ Ｐゴシック" charset="0"/>
              </a:rPr>
              <a:t>The social value of most goods and services rises with the wealth of the recipient.</a:t>
            </a:r>
          </a:p>
          <a:p>
            <a:pPr eaLnBrk="1" hangingPunct="1">
              <a:lnSpc>
                <a:spcPct val="90000"/>
              </a:lnSpc>
            </a:pPr>
            <a:r>
              <a:rPr lang="ja-JP" altLang="en-US" sz="2700">
                <a:latin typeface="Calibri" charset="0"/>
                <a:ea typeface="ＭＳ Ｐゴシック" charset="0"/>
              </a:rPr>
              <a:t>“</a:t>
            </a:r>
            <a:r>
              <a:rPr lang="en-US" sz="2700">
                <a:latin typeface="Calibri" charset="0"/>
                <a:ea typeface="ＭＳ Ｐゴシック" charset="0"/>
              </a:rPr>
              <a:t>If you find this ethical doctrine troublesome, you will find much of normative economics troublesome, along with the notion that perfectly competitive markets automatically maximize </a:t>
            </a:r>
            <a:r>
              <a:rPr lang="ja-JP" altLang="en-US" sz="2700">
                <a:latin typeface="Calibri" charset="0"/>
                <a:ea typeface="ＭＳ Ｐゴシック" charset="0"/>
              </a:rPr>
              <a:t>‘</a:t>
            </a:r>
            <a:r>
              <a:rPr lang="en-US" sz="2700">
                <a:latin typeface="Calibri" charset="0"/>
                <a:ea typeface="ＭＳ Ｐゴシック" charset="0"/>
              </a:rPr>
              <a:t>social welfare.</a:t>
            </a:r>
            <a:r>
              <a:rPr lang="ja-JP" altLang="en-US" sz="2700">
                <a:latin typeface="Calibri" charset="0"/>
                <a:ea typeface="ＭＳ Ｐゴシック" charset="0"/>
              </a:rPr>
              <a:t>’”</a:t>
            </a:r>
            <a:endParaRPr lang="en-US" sz="2700">
              <a:latin typeface="Calibri" charset="0"/>
              <a:ea typeface="ＭＳ Ｐゴシック" charset="0"/>
            </a:endParaRPr>
          </a:p>
        </p:txBody>
      </p:sp>
    </p:spTree>
    <p:extLst>
      <p:ext uri="{BB962C8B-B14F-4D97-AF65-F5344CB8AC3E}">
        <p14:creationId xmlns:p14="http://schemas.microsoft.com/office/powerpoint/2010/main" val="33562082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moral problem with the Willingness to Pay idea</a:t>
            </a:r>
            <a:endParaRPr lang="en-US" dirty="0"/>
          </a:p>
        </p:txBody>
      </p:sp>
      <p:sp>
        <p:nvSpPr>
          <p:cNvPr id="3" name="Content Placeholder 2"/>
          <p:cNvSpPr>
            <a:spLocks noGrp="1"/>
          </p:cNvSpPr>
          <p:nvPr>
            <p:ph idx="1"/>
          </p:nvPr>
        </p:nvSpPr>
        <p:spPr/>
        <p:txBody>
          <a:bodyPr/>
          <a:lstStyle/>
          <a:p>
            <a:pPr lvl="1"/>
            <a:r>
              <a:rPr lang="en-US" dirty="0" smtClean="0"/>
              <a:t>If the value of something = what you’re willing to pay for it, then</a:t>
            </a:r>
          </a:p>
          <a:p>
            <a:r>
              <a:rPr lang="en-US" dirty="0" smtClean="0"/>
              <a:t>The “value” of any good or service is positively related to the wealth of the buyer.</a:t>
            </a:r>
            <a:endParaRPr lang="en-US" dirty="0"/>
          </a:p>
        </p:txBody>
      </p:sp>
    </p:spTree>
    <p:extLst>
      <p:ext uri="{BB962C8B-B14F-4D97-AF65-F5344CB8AC3E}">
        <p14:creationId xmlns:p14="http://schemas.microsoft.com/office/powerpoint/2010/main" val="3199079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a:latin typeface="Calibri" charset="0"/>
                <a:ea typeface="ＭＳ Ｐゴシック" charset="0"/>
              </a:rPr>
              <a:t>"Cost Sharing in Health Insurance -- A Reexamination</a:t>
            </a:r>
            <a:r>
              <a:rPr lang="ja-JP" altLang="en-US" sz="3600">
                <a:latin typeface="Calibri" charset="0"/>
                <a:ea typeface="ＭＳ Ｐゴシック" charset="0"/>
              </a:rPr>
              <a:t>”</a:t>
            </a:r>
            <a:endParaRPr lang="en-US" sz="3600">
              <a:latin typeface="Calibri" charset="0"/>
              <a:ea typeface="ＭＳ Ｐゴシック" charset="0"/>
            </a:endParaRPr>
          </a:p>
        </p:txBody>
      </p:sp>
      <p:sp>
        <p:nvSpPr>
          <p:cNvPr id="57347" name="Content Placeholder 2"/>
          <p:cNvSpPr>
            <a:spLocks noGrp="1"/>
          </p:cNvSpPr>
          <p:nvPr>
            <p:ph idx="1"/>
          </p:nvPr>
        </p:nvSpPr>
        <p:spPr/>
        <p:txBody>
          <a:bodyPr/>
          <a:lstStyle/>
          <a:p>
            <a:pPr eaLnBrk="1" hangingPunct="1">
              <a:lnSpc>
                <a:spcPct val="80000"/>
              </a:lnSpc>
            </a:pPr>
            <a:r>
              <a:rPr lang="en-US" sz="2700" b="1" dirty="0" err="1">
                <a:latin typeface="Calibri" charset="0"/>
                <a:ea typeface="ＭＳ Ｐゴシック" charset="0"/>
              </a:rPr>
              <a:t>Rasell</a:t>
            </a:r>
            <a:r>
              <a:rPr lang="en-US" sz="2700" dirty="0">
                <a:latin typeface="Calibri" charset="0"/>
                <a:ea typeface="ＭＳ Ｐゴシック" charset="0"/>
              </a:rPr>
              <a:t>, M.E., N </a:t>
            </a:r>
            <a:r>
              <a:rPr lang="en-US" sz="2700" dirty="0" err="1">
                <a:latin typeface="Calibri" charset="0"/>
                <a:ea typeface="ＭＳ Ｐゴシック" charset="0"/>
              </a:rPr>
              <a:t>Engl</a:t>
            </a:r>
            <a:r>
              <a:rPr lang="en-US" sz="2700" dirty="0">
                <a:latin typeface="Calibri" charset="0"/>
                <a:ea typeface="ＭＳ Ｐゴシック" charset="0"/>
              </a:rPr>
              <a:t> J Med, April 27, 1995, 332(17).  </a:t>
            </a:r>
          </a:p>
          <a:p>
            <a:pPr eaLnBrk="1" hangingPunct="1">
              <a:lnSpc>
                <a:spcPct val="80000"/>
              </a:lnSpc>
            </a:pPr>
            <a:r>
              <a:rPr lang="en-US" sz="2700" dirty="0">
                <a:latin typeface="Calibri" charset="0"/>
                <a:ea typeface="ＭＳ Ｐゴシック" charset="0"/>
              </a:rPr>
              <a:t>By the </a:t>
            </a:r>
            <a:r>
              <a:rPr lang="en-US" sz="2700" dirty="0" smtClean="0">
                <a:latin typeface="Calibri" charset="0"/>
                <a:ea typeface="ＭＳ Ｐゴシック" charset="0"/>
              </a:rPr>
              <a:t>1990s</a:t>
            </a:r>
            <a:r>
              <a:rPr lang="en-US" sz="2700" dirty="0">
                <a:latin typeface="Calibri" charset="0"/>
                <a:ea typeface="ＭＳ Ｐゴシック" charset="0"/>
              </a:rPr>
              <a:t>, cost sharing was trendy.  </a:t>
            </a:r>
          </a:p>
          <a:p>
            <a:pPr eaLnBrk="1" hangingPunct="1">
              <a:lnSpc>
                <a:spcPct val="80000"/>
              </a:lnSpc>
            </a:pPr>
            <a:r>
              <a:rPr lang="en-US" sz="2700" dirty="0" err="1">
                <a:latin typeface="Calibri" charset="0"/>
                <a:ea typeface="ＭＳ Ｐゴシック" charset="0"/>
              </a:rPr>
              <a:t>Rasell</a:t>
            </a:r>
            <a:r>
              <a:rPr lang="en-US" sz="2700" dirty="0">
                <a:latin typeface="Calibri" charset="0"/>
                <a:ea typeface="ＭＳ Ｐゴシック" charset="0"/>
              </a:rPr>
              <a:t> doubts that cost-sharing is beneficial.</a:t>
            </a:r>
          </a:p>
          <a:p>
            <a:pPr eaLnBrk="1" hangingPunct="1">
              <a:lnSpc>
                <a:spcPct val="80000"/>
              </a:lnSpc>
            </a:pPr>
            <a:r>
              <a:rPr lang="en-US" sz="2700" dirty="0">
                <a:latin typeface="Calibri" charset="0"/>
                <a:ea typeface="ＭＳ Ｐゴシック" charset="0"/>
              </a:rPr>
              <a:t>A valuable survey, but the writer was sloppy and the editor was negligent.  One example:  The first part of the paper mentions two "approaches" to cost control.  These are (1) copayments and (2) different premiums for insurance policies with different copayments.  These are two sides of the same coin.  Having lower premiums for insurance with copayments is how employers get employees to choose insurance with higher copayments. </a:t>
            </a:r>
          </a:p>
        </p:txBody>
      </p:sp>
    </p:spTree>
    <p:extLst>
      <p:ext uri="{BB962C8B-B14F-4D97-AF65-F5344CB8AC3E}">
        <p14:creationId xmlns:p14="http://schemas.microsoft.com/office/powerpoint/2010/main" val="32135878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a:latin typeface="Calibri" charset="0"/>
                <a:ea typeface="ＭＳ Ｐゴシック" charset="0"/>
              </a:rPr>
              <a:t>"Cost Sharing in Health Insurance -- A Reexamination</a:t>
            </a:r>
            <a:r>
              <a:rPr lang="ja-JP" altLang="en-US" sz="3600">
                <a:latin typeface="Calibri" charset="0"/>
                <a:ea typeface="ＭＳ Ｐゴシック" charset="0"/>
              </a:rPr>
              <a:t>”</a:t>
            </a:r>
            <a:endParaRPr lang="en-US" sz="3600">
              <a:latin typeface="Calibri" charset="0"/>
              <a:ea typeface="ＭＳ Ｐゴシック" charset="0"/>
            </a:endParaRPr>
          </a:p>
        </p:txBody>
      </p:sp>
      <p:sp>
        <p:nvSpPr>
          <p:cNvPr id="58371" name="Content Placeholder 2"/>
          <p:cNvSpPr>
            <a:spLocks noGrp="1"/>
          </p:cNvSpPr>
          <p:nvPr>
            <p:ph idx="1"/>
          </p:nvPr>
        </p:nvSpPr>
        <p:spPr/>
        <p:txBody>
          <a:bodyPr/>
          <a:lstStyle/>
          <a:p>
            <a:pPr eaLnBrk="1" hangingPunct="1">
              <a:lnSpc>
                <a:spcPct val="90000"/>
              </a:lnSpc>
            </a:pPr>
            <a:r>
              <a:rPr lang="en-US" sz="2700" dirty="0">
                <a:latin typeface="Calibri" charset="0"/>
                <a:ea typeface="ＭＳ Ｐゴシック" charset="0"/>
              </a:rPr>
              <a:t>The worst mistake:  On page 1165 she says that Manning says that "cost-sharing does not affect the intensity of care, defined as the number and type of services provided per </a:t>
            </a:r>
            <a:r>
              <a:rPr lang="en-US" sz="2700" b="1" dirty="0">
                <a:latin typeface="Calibri" charset="0"/>
                <a:ea typeface="ＭＳ Ｐゴシック" charset="0"/>
              </a:rPr>
              <a:t>year.</a:t>
            </a:r>
            <a:r>
              <a:rPr lang="en-US" sz="2700" dirty="0">
                <a:latin typeface="Calibri" charset="0"/>
                <a:ea typeface="ＭＳ Ｐゴシック" charset="0"/>
              </a:rPr>
              <a:t>" [my emphasis]    Manning (p. 258) actually said that cost-sharing does not affect the number and type of services provided per </a:t>
            </a:r>
            <a:r>
              <a:rPr lang="en-US" sz="2700" b="1" dirty="0">
                <a:latin typeface="Calibri" charset="0"/>
                <a:ea typeface="ＭＳ Ｐゴシック" charset="0"/>
              </a:rPr>
              <a:t>encounter</a:t>
            </a:r>
            <a:r>
              <a:rPr lang="en-US" sz="2700" dirty="0">
                <a:latin typeface="Calibri" charset="0"/>
                <a:ea typeface="ＭＳ Ｐゴシック" charset="0"/>
              </a:rPr>
              <a:t>. In other words, cost sharing affects how likely you are to see a doctor or be admitted to the hospital, but cost sharing does not affect how much you spend once you are there.  </a:t>
            </a:r>
          </a:p>
          <a:p>
            <a:pPr lvl="1">
              <a:lnSpc>
                <a:spcPct val="90000"/>
              </a:lnSpc>
            </a:pPr>
            <a:r>
              <a:rPr lang="en-US" sz="2300" dirty="0">
                <a:latin typeface="Calibri" charset="0"/>
                <a:ea typeface="ＭＳ Ｐゴシック" charset="0"/>
              </a:rPr>
              <a:t>What Manning actually wrote supports </a:t>
            </a:r>
            <a:r>
              <a:rPr lang="en-US" sz="2300" dirty="0" err="1">
                <a:latin typeface="Calibri" charset="0"/>
                <a:ea typeface="ＭＳ Ｐゴシック" charset="0"/>
              </a:rPr>
              <a:t>Rasell</a:t>
            </a:r>
            <a:r>
              <a:rPr lang="ja-JP" altLang="en-US" sz="2300" dirty="0">
                <a:latin typeface="Calibri" charset="0"/>
                <a:ea typeface="ＭＳ Ｐゴシック" charset="0"/>
              </a:rPr>
              <a:t>’</a:t>
            </a:r>
            <a:r>
              <a:rPr lang="en-US" sz="2300" dirty="0">
                <a:latin typeface="Calibri" charset="0"/>
                <a:ea typeface="ＭＳ Ｐゴシック" charset="0"/>
              </a:rPr>
              <a:t>s idea.    </a:t>
            </a:r>
          </a:p>
        </p:txBody>
      </p:sp>
    </p:spTree>
    <p:extLst>
      <p:ext uri="{BB962C8B-B14F-4D97-AF65-F5344CB8AC3E}">
        <p14:creationId xmlns:p14="http://schemas.microsoft.com/office/powerpoint/2010/main" val="12778928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a:latin typeface="Calibri" charset="0"/>
                <a:ea typeface="ＭＳ Ｐゴシック" charset="0"/>
              </a:rPr>
              <a:t>"Cost Sharing in Health Insurance -- A Reexamination</a:t>
            </a:r>
            <a:r>
              <a:rPr lang="ja-JP" altLang="en-US" sz="3600">
                <a:latin typeface="Calibri" charset="0"/>
                <a:ea typeface="ＭＳ Ｐゴシック" charset="0"/>
              </a:rPr>
              <a:t>”</a:t>
            </a:r>
            <a:endParaRPr lang="en-US" sz="3600">
              <a:latin typeface="Calibri" charset="0"/>
              <a:ea typeface="ＭＳ Ｐゴシック" charset="0"/>
            </a:endParaRPr>
          </a:p>
        </p:txBody>
      </p:sp>
      <p:sp>
        <p:nvSpPr>
          <p:cNvPr id="59395" name="Content Placeholder 2"/>
          <p:cNvSpPr>
            <a:spLocks noGrp="1"/>
          </p:cNvSpPr>
          <p:nvPr>
            <p:ph idx="1"/>
          </p:nvPr>
        </p:nvSpPr>
        <p:spPr/>
        <p:txBody>
          <a:bodyPr>
            <a:normAutofit/>
          </a:bodyPr>
          <a:lstStyle/>
          <a:p>
            <a:pPr eaLnBrk="1" hangingPunct="1">
              <a:lnSpc>
                <a:spcPct val="80000"/>
              </a:lnSpc>
            </a:pPr>
            <a:r>
              <a:rPr lang="en-US" sz="3000" dirty="0">
                <a:latin typeface="Calibri" charset="0"/>
                <a:ea typeface="ＭＳ Ｐゴシック" charset="0"/>
              </a:rPr>
              <a:t>B</a:t>
            </a:r>
            <a:r>
              <a:rPr lang="en-US" sz="3000" dirty="0" smtClean="0">
                <a:latin typeface="Calibri" charset="0"/>
                <a:ea typeface="ＭＳ Ｐゴシック" charset="0"/>
              </a:rPr>
              <a:t>ig</a:t>
            </a:r>
            <a:r>
              <a:rPr lang="en-US" sz="3000" dirty="0">
                <a:latin typeface="Calibri" charset="0"/>
                <a:ea typeface="ＭＳ Ｐゴシック" charset="0"/>
              </a:rPr>
              <a:t>-dollar decisions are not affected much by copayments.  Copayments are therefore not a promising strategy for controlling health care costs </a:t>
            </a:r>
            <a:r>
              <a:rPr lang="en-US" sz="3000" dirty="0" smtClean="0">
                <a:latin typeface="Calibri" charset="0"/>
                <a:ea typeface="ＭＳ Ｐゴシック" charset="0"/>
              </a:rPr>
              <a:t>overall.</a:t>
            </a:r>
          </a:p>
          <a:p>
            <a:pPr eaLnBrk="1" hangingPunct="1">
              <a:lnSpc>
                <a:spcPct val="80000"/>
              </a:lnSpc>
            </a:pPr>
            <a:r>
              <a:rPr lang="en-US" sz="3000" dirty="0" smtClean="0">
                <a:latin typeface="Calibri" charset="0"/>
                <a:ea typeface="ＭＳ Ｐゴシック" charset="0"/>
              </a:rPr>
              <a:t>Cost </a:t>
            </a:r>
            <a:r>
              <a:rPr lang="en-US" sz="3000" dirty="0">
                <a:latin typeface="Calibri" charset="0"/>
                <a:ea typeface="ＭＳ Ｐゴシック" charset="0"/>
              </a:rPr>
              <a:t>sharing is the norm in the US, our health care spending </a:t>
            </a:r>
            <a:r>
              <a:rPr lang="en-US" sz="3000" dirty="0" smtClean="0">
                <a:latin typeface="Calibri" charset="0"/>
                <a:ea typeface="ＭＳ Ｐゴシック" charset="0"/>
              </a:rPr>
              <a:t>was – and is -- growing </a:t>
            </a:r>
            <a:r>
              <a:rPr lang="en-US" sz="3000" dirty="0">
                <a:latin typeface="Calibri" charset="0"/>
                <a:ea typeface="ＭＳ Ｐゴシック" charset="0"/>
              </a:rPr>
              <a:t>faster than other countries'.  </a:t>
            </a:r>
            <a:endParaRPr lang="en-US" sz="3000" dirty="0" smtClean="0">
              <a:latin typeface="Calibri" charset="0"/>
              <a:ea typeface="ＭＳ Ｐゴシック" charset="0"/>
            </a:endParaRPr>
          </a:p>
          <a:p>
            <a:pPr eaLnBrk="1" hangingPunct="1">
              <a:lnSpc>
                <a:spcPct val="80000"/>
              </a:lnSpc>
            </a:pPr>
            <a:r>
              <a:rPr lang="en-US" sz="3000" dirty="0" smtClean="0">
                <a:latin typeface="Calibri" charset="0"/>
                <a:ea typeface="ＭＳ Ｐゴシック" charset="0"/>
              </a:rPr>
              <a:t>Other countries control </a:t>
            </a:r>
            <a:r>
              <a:rPr lang="en-US" sz="3000" dirty="0">
                <a:latin typeface="Calibri" charset="0"/>
                <a:ea typeface="ＭＳ Ｐゴシック" charset="0"/>
              </a:rPr>
              <a:t>health care system cost </a:t>
            </a:r>
            <a:r>
              <a:rPr lang="en-US" sz="3000" dirty="0" smtClean="0">
                <a:latin typeface="Calibri" charset="0"/>
                <a:ea typeface="ＭＳ Ｐゴシック" charset="0"/>
              </a:rPr>
              <a:t>better than we do, without imposing the anxiety over money that we do.</a:t>
            </a:r>
            <a:endParaRPr lang="en-US" sz="3000" dirty="0">
              <a:latin typeface="Calibri" charset="0"/>
              <a:ea typeface="ＭＳ Ｐゴシック" charset="0"/>
            </a:endParaRPr>
          </a:p>
        </p:txBody>
      </p:sp>
    </p:spTree>
    <p:extLst>
      <p:ext uri="{BB962C8B-B14F-4D97-AF65-F5344CB8AC3E}">
        <p14:creationId xmlns:p14="http://schemas.microsoft.com/office/powerpoint/2010/main" val="1947906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Calibri" charset="0"/>
                <a:ea typeface="ＭＳ Ｐゴシック" charset="0"/>
              </a:rPr>
              <a:t>Moral hazard</a:t>
            </a:r>
          </a:p>
        </p:txBody>
      </p:sp>
      <p:sp>
        <p:nvSpPr>
          <p:cNvPr id="27651" name="Content Placeholder 2"/>
          <p:cNvSpPr>
            <a:spLocks noGrp="1"/>
          </p:cNvSpPr>
          <p:nvPr>
            <p:ph idx="1"/>
          </p:nvPr>
        </p:nvSpPr>
        <p:spPr/>
        <p:txBody>
          <a:bodyPr>
            <a:normAutofit/>
          </a:bodyPr>
          <a:lstStyle/>
          <a:p>
            <a:r>
              <a:rPr lang="en-US" dirty="0" smtClean="0">
                <a:latin typeface="Calibri" charset="0"/>
                <a:ea typeface="ＭＳ Ｐゴシック" charset="0"/>
              </a:rPr>
              <a:t>If you consume services with low marginal benefit</a:t>
            </a:r>
          </a:p>
          <a:p>
            <a:r>
              <a:rPr lang="en-US" dirty="0" smtClean="0">
                <a:latin typeface="Calibri" charset="0"/>
                <a:ea typeface="ＭＳ Ｐゴシック" charset="0"/>
              </a:rPr>
              <a:t>Then we could make you better off by giving you instead something with a higher marginal benefit to you that would cost us the same or less.  </a:t>
            </a:r>
          </a:p>
          <a:p>
            <a:pPr lvl="1"/>
            <a:r>
              <a:rPr lang="en-US" dirty="0" smtClean="0">
                <a:latin typeface="Calibri" charset="0"/>
                <a:ea typeface="ＭＳ Ｐゴシック" charset="0"/>
              </a:rPr>
              <a:t>Which fits the definition of more efficient – making everybody better off or just as well off</a:t>
            </a:r>
            <a:endParaRPr lang="en-US" dirty="0">
              <a:latin typeface="Calibri" charset="0"/>
              <a:ea typeface="ＭＳ Ｐゴシック" charset="0"/>
            </a:endParaRPr>
          </a:p>
        </p:txBody>
      </p:sp>
    </p:spTree>
    <p:extLst>
      <p:ext uri="{BB962C8B-B14F-4D97-AF65-F5344CB8AC3E}">
        <p14:creationId xmlns:p14="http://schemas.microsoft.com/office/powerpoint/2010/main" val="6546672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a:latin typeface="Calibri" charset="0"/>
                <a:ea typeface="ＭＳ Ｐゴシック" charset="0"/>
              </a:rPr>
              <a:t>"Cost Sharing in Health Insurance -- A Reexamination</a:t>
            </a:r>
            <a:r>
              <a:rPr lang="ja-JP" altLang="en-US" sz="3600">
                <a:latin typeface="Calibri" charset="0"/>
                <a:ea typeface="ＭＳ Ｐゴシック" charset="0"/>
              </a:rPr>
              <a:t>”</a:t>
            </a:r>
            <a:endParaRPr lang="en-US" sz="3600">
              <a:latin typeface="Calibri" charset="0"/>
              <a:ea typeface="ＭＳ Ｐゴシック" charset="0"/>
            </a:endParaRPr>
          </a:p>
        </p:txBody>
      </p:sp>
      <p:sp>
        <p:nvSpPr>
          <p:cNvPr id="60419" name="Content Placeholder 2"/>
          <p:cNvSpPr>
            <a:spLocks noGrp="1"/>
          </p:cNvSpPr>
          <p:nvPr>
            <p:ph idx="1"/>
          </p:nvPr>
        </p:nvSpPr>
        <p:spPr/>
        <p:txBody>
          <a:bodyPr/>
          <a:lstStyle/>
          <a:p>
            <a:pPr eaLnBrk="1" hangingPunct="1"/>
            <a:r>
              <a:rPr lang="en-US">
                <a:latin typeface="Calibri" charset="0"/>
                <a:ea typeface="ＭＳ Ｐゴシック" charset="0"/>
              </a:rPr>
              <a:t>Cites study showing that copayments affect utilization of both appropriate and inappropriate care. </a:t>
            </a:r>
          </a:p>
          <a:p>
            <a:pPr eaLnBrk="1" hangingPunct="1"/>
            <a:r>
              <a:rPr lang="en-US">
                <a:latin typeface="Calibri" charset="0"/>
                <a:ea typeface="ＭＳ Ｐゴシック" charset="0"/>
              </a:rPr>
              <a:t>The Brook article, being the first, is what the HIE is remembered for.  Detailed follow-up studies that showed more health effect of copayments, particularly on the poor, didn't get as much attention.  </a:t>
            </a:r>
          </a:p>
        </p:txBody>
      </p:sp>
    </p:spTree>
    <p:extLst>
      <p:ext uri="{BB962C8B-B14F-4D97-AF65-F5344CB8AC3E}">
        <p14:creationId xmlns:p14="http://schemas.microsoft.com/office/powerpoint/2010/main" val="37732119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a:latin typeface="Calibri" charset="0"/>
                <a:ea typeface="ＭＳ Ｐゴシック" charset="0"/>
              </a:rPr>
              <a:t>"Cost Sharing in Health Insurance -- A Reexamination</a:t>
            </a:r>
            <a:r>
              <a:rPr lang="ja-JP" altLang="en-US" sz="3600">
                <a:latin typeface="Calibri" charset="0"/>
                <a:ea typeface="ＭＳ Ｐゴシック" charset="0"/>
              </a:rPr>
              <a:t>”</a:t>
            </a:r>
            <a:endParaRPr lang="en-US" sz="3600">
              <a:latin typeface="Calibri" charset="0"/>
              <a:ea typeface="ＭＳ Ｐゴシック" charset="0"/>
            </a:endParaRPr>
          </a:p>
        </p:txBody>
      </p:sp>
      <p:sp>
        <p:nvSpPr>
          <p:cNvPr id="61443" name="Content Placeholder 2"/>
          <p:cNvSpPr>
            <a:spLocks noGrp="1"/>
          </p:cNvSpPr>
          <p:nvPr>
            <p:ph idx="1"/>
          </p:nvPr>
        </p:nvSpPr>
        <p:spPr/>
        <p:txBody>
          <a:bodyPr/>
          <a:lstStyle/>
          <a:p>
            <a:pPr eaLnBrk="1" hangingPunct="1"/>
            <a:r>
              <a:rPr lang="en-US">
                <a:latin typeface="Calibri" charset="0"/>
                <a:ea typeface="ＭＳ Ｐゴシック" charset="0"/>
              </a:rPr>
              <a:t>Rasell describes the studies mentioned earlier, emphasizing the finding that serious symptoms were more prevalent for the sick poor on cost-sharing than with free care. The initially sick poor with free care improved to where their symptoms were no more prevalent than the initially sick among the higher income participants.  </a:t>
            </a:r>
          </a:p>
        </p:txBody>
      </p:sp>
    </p:spTree>
    <p:extLst>
      <p:ext uri="{BB962C8B-B14F-4D97-AF65-F5344CB8AC3E}">
        <p14:creationId xmlns:p14="http://schemas.microsoft.com/office/powerpoint/2010/main" val="2431120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a:latin typeface="Calibri" charset="0"/>
                <a:ea typeface="ＭＳ Ｐゴシック" charset="0"/>
              </a:rPr>
              <a:t>"Cost Sharing in Health Insurance -- A Reexamination</a:t>
            </a:r>
            <a:r>
              <a:rPr lang="ja-JP" altLang="en-US" sz="3600">
                <a:latin typeface="Calibri" charset="0"/>
                <a:ea typeface="ＭＳ Ｐゴシック" charset="0"/>
              </a:rPr>
              <a:t>”</a:t>
            </a:r>
            <a:endParaRPr lang="en-US" sz="3600">
              <a:latin typeface="Calibri" charset="0"/>
              <a:ea typeface="ＭＳ Ｐゴシック" charset="0"/>
            </a:endParaRPr>
          </a:p>
        </p:txBody>
      </p:sp>
      <p:sp>
        <p:nvSpPr>
          <p:cNvPr id="62467" name="Content Placeholder 2"/>
          <p:cNvSpPr>
            <a:spLocks noGrp="1"/>
          </p:cNvSpPr>
          <p:nvPr>
            <p:ph idx="1"/>
          </p:nvPr>
        </p:nvSpPr>
        <p:spPr/>
        <p:txBody>
          <a:bodyPr/>
          <a:lstStyle/>
          <a:p>
            <a:pPr eaLnBrk="1" hangingPunct="1"/>
            <a:r>
              <a:rPr lang="en-US">
                <a:latin typeface="Calibri" charset="0"/>
                <a:ea typeface="ＭＳ Ｐゴシック" charset="0"/>
              </a:rPr>
              <a:t>Children in low income families got less care when their parents were in HIE cost-sharing plans rather than free care plans. </a:t>
            </a:r>
          </a:p>
          <a:p>
            <a:pPr lvl="1" eaLnBrk="1" hangingPunct="1"/>
            <a:r>
              <a:rPr lang="en-US">
                <a:latin typeface="Calibri" charset="0"/>
                <a:ea typeface="ＭＳ Ｐゴシック" charset="0"/>
              </a:rPr>
              <a:t>When Mom and Dad have health care, the kids get more health care.  </a:t>
            </a:r>
          </a:p>
          <a:p>
            <a:pPr eaLnBrk="1" hangingPunct="1"/>
            <a:r>
              <a:rPr lang="en-US">
                <a:latin typeface="Calibri" charset="0"/>
                <a:ea typeface="ＭＳ Ｐゴシック" charset="0"/>
              </a:rPr>
              <a:t>In better-off families, cost-sharing didn't matter. </a:t>
            </a:r>
          </a:p>
        </p:txBody>
      </p:sp>
    </p:spTree>
    <p:extLst>
      <p:ext uri="{BB962C8B-B14F-4D97-AF65-F5344CB8AC3E}">
        <p14:creationId xmlns:p14="http://schemas.microsoft.com/office/powerpoint/2010/main" val="228085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a:latin typeface="Calibri" charset="0"/>
                <a:ea typeface="ＭＳ Ｐゴシック" charset="0"/>
              </a:rPr>
              <a:t>"Cost Sharing in Health Insurance -- A Reexamination</a:t>
            </a:r>
            <a:r>
              <a:rPr lang="ja-JP" altLang="en-US" sz="3600">
                <a:latin typeface="Calibri" charset="0"/>
                <a:ea typeface="ＭＳ Ｐゴシック" charset="0"/>
              </a:rPr>
              <a:t>”</a:t>
            </a:r>
            <a:endParaRPr lang="en-US" sz="3600">
              <a:latin typeface="Calibri" charset="0"/>
              <a:ea typeface="ＭＳ Ｐゴシック" charset="0"/>
            </a:endParaRPr>
          </a:p>
        </p:txBody>
      </p:sp>
      <p:sp>
        <p:nvSpPr>
          <p:cNvPr id="63491" name="Content Placeholder 2"/>
          <p:cNvSpPr>
            <a:spLocks noGrp="1"/>
          </p:cNvSpPr>
          <p:nvPr>
            <p:ph idx="1"/>
          </p:nvPr>
        </p:nvSpPr>
        <p:spPr/>
        <p:txBody>
          <a:bodyPr/>
          <a:lstStyle/>
          <a:p>
            <a:pPr eaLnBrk="1" hangingPunct="1">
              <a:lnSpc>
                <a:spcPct val="90000"/>
              </a:lnSpc>
            </a:pPr>
            <a:r>
              <a:rPr lang="en-US" sz="2700">
                <a:latin typeface="Calibri" charset="0"/>
                <a:ea typeface="ＭＳ Ｐゴシック" charset="0"/>
              </a:rPr>
              <a:t>Whose behavior needs to change to control health care costs?  Rasell says don't blame consumers.  She blames physicians.  Cites example in which physicians raised fees and increased intensity of services in response to reduction in demand for service when a union insurance plan introduced copayments. </a:t>
            </a:r>
          </a:p>
          <a:p>
            <a:pPr eaLnBrk="1" hangingPunct="1">
              <a:lnSpc>
                <a:spcPct val="90000"/>
              </a:lnSpc>
            </a:pPr>
            <a:r>
              <a:rPr lang="en-US" sz="2700">
                <a:latin typeface="Calibri" charset="0"/>
                <a:ea typeface="ＭＳ Ｐゴシック" charset="0"/>
              </a:rPr>
              <a:t>Then-new financial incentives for employees to purchase less expensive health insurance raised for her the concern that allowing plans to compete on price/comprehensiveness lead to risk-selection by insurers.  This has happened.</a:t>
            </a:r>
          </a:p>
        </p:txBody>
      </p:sp>
    </p:spTree>
    <p:extLst>
      <p:ext uri="{BB962C8B-B14F-4D97-AF65-F5344CB8AC3E}">
        <p14:creationId xmlns:p14="http://schemas.microsoft.com/office/powerpoint/2010/main" val="37664319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ja-JP" altLang="en-US">
                <a:latin typeface="Calibri" charset="0"/>
                <a:ea typeface="ＭＳ Ｐゴシック" charset="0"/>
              </a:rPr>
              <a:t>“</a:t>
            </a:r>
            <a:r>
              <a:rPr lang="en-US">
                <a:latin typeface="Calibri" charset="0"/>
                <a:ea typeface="ＭＳ Ｐゴシック" charset="0"/>
              </a:rPr>
              <a:t>The Moral-Hazard Myth</a:t>
            </a:r>
            <a:r>
              <a:rPr lang="ja-JP" altLang="en-US">
                <a:latin typeface="Calibri" charset="0"/>
                <a:ea typeface="ＭＳ Ｐゴシック" charset="0"/>
              </a:rPr>
              <a:t>”</a:t>
            </a:r>
            <a:endParaRPr lang="en-US">
              <a:latin typeface="Calibri" charset="0"/>
              <a:ea typeface="ＭＳ Ｐゴシック" charset="0"/>
            </a:endParaRPr>
          </a:p>
        </p:txBody>
      </p:sp>
      <p:sp>
        <p:nvSpPr>
          <p:cNvPr id="64515" name="Content Placeholder 2"/>
          <p:cNvSpPr>
            <a:spLocks noGrp="1"/>
          </p:cNvSpPr>
          <p:nvPr>
            <p:ph idx="1"/>
          </p:nvPr>
        </p:nvSpPr>
        <p:spPr/>
        <p:txBody>
          <a:bodyPr/>
          <a:lstStyle/>
          <a:p>
            <a:pPr eaLnBrk="1" hangingPunct="1"/>
            <a:r>
              <a:rPr lang="ja-JP" altLang="en-US">
                <a:latin typeface="Calibri" charset="0"/>
                <a:ea typeface="ＭＳ Ｐゴシック" charset="0"/>
              </a:rPr>
              <a:t>“</a:t>
            </a:r>
            <a:r>
              <a:rPr lang="en-US">
                <a:latin typeface="Calibri" charset="0"/>
                <a:ea typeface="ＭＳ Ｐゴシック" charset="0"/>
              </a:rPr>
              <a:t>The bad idea behind our failed health-care system.</a:t>
            </a:r>
            <a:r>
              <a:rPr lang="ja-JP" altLang="en-US">
                <a:latin typeface="Calibri" charset="0"/>
                <a:ea typeface="ＭＳ Ｐゴシック" charset="0"/>
              </a:rPr>
              <a:t>”</a:t>
            </a:r>
            <a:endParaRPr lang="en-US">
              <a:latin typeface="Calibri" charset="0"/>
              <a:ea typeface="ＭＳ Ｐゴシック" charset="0"/>
            </a:endParaRPr>
          </a:p>
          <a:p>
            <a:pPr eaLnBrk="1" hangingPunct="1"/>
            <a:r>
              <a:rPr lang="en-US">
                <a:latin typeface="Calibri" charset="0"/>
                <a:ea typeface="ＭＳ Ｐゴシック" charset="0"/>
              </a:rPr>
              <a:t>by Malcolm Gladwell, The New Yorker, August 29, 2005 </a:t>
            </a:r>
          </a:p>
          <a:p>
            <a:pPr eaLnBrk="1" hangingPunct="1"/>
            <a:endParaRPr lang="en-US">
              <a:latin typeface="Calibri" charset="0"/>
              <a:ea typeface="ＭＳ Ｐゴシック" charset="0"/>
            </a:endParaRPr>
          </a:p>
        </p:txBody>
      </p:sp>
    </p:spTree>
    <p:extLst>
      <p:ext uri="{BB962C8B-B14F-4D97-AF65-F5344CB8AC3E}">
        <p14:creationId xmlns:p14="http://schemas.microsoft.com/office/powerpoint/2010/main" val="39634012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ja-JP" altLang="en-US">
                <a:latin typeface="Calibri" charset="0"/>
                <a:ea typeface="ＭＳ Ｐゴシック" charset="0"/>
              </a:rPr>
              <a:t>“</a:t>
            </a:r>
            <a:r>
              <a:rPr lang="en-US">
                <a:latin typeface="Calibri" charset="0"/>
                <a:ea typeface="ＭＳ Ｐゴシック" charset="0"/>
              </a:rPr>
              <a:t>The Moral-Hazard Myth</a:t>
            </a:r>
            <a:r>
              <a:rPr lang="ja-JP" altLang="en-US">
                <a:latin typeface="Calibri" charset="0"/>
                <a:ea typeface="ＭＳ Ｐゴシック" charset="0"/>
              </a:rPr>
              <a:t>”</a:t>
            </a:r>
            <a:endParaRPr lang="en-US">
              <a:latin typeface="Calibri" charset="0"/>
              <a:ea typeface="ＭＳ Ｐゴシック" charset="0"/>
            </a:endParaRPr>
          </a:p>
        </p:txBody>
      </p:sp>
      <p:sp>
        <p:nvSpPr>
          <p:cNvPr id="65539" name="Content Placeholder 2"/>
          <p:cNvSpPr>
            <a:spLocks noGrp="1"/>
          </p:cNvSpPr>
          <p:nvPr>
            <p:ph idx="1"/>
          </p:nvPr>
        </p:nvSpPr>
        <p:spPr/>
        <p:txBody>
          <a:bodyPr>
            <a:normAutofit/>
          </a:bodyPr>
          <a:lstStyle/>
          <a:p>
            <a:pPr eaLnBrk="1" hangingPunct="1">
              <a:lnSpc>
                <a:spcPct val="90000"/>
              </a:lnSpc>
            </a:pPr>
            <a:r>
              <a:rPr lang="en-US" sz="3000" dirty="0">
                <a:latin typeface="Calibri" charset="0"/>
                <a:ea typeface="ＭＳ Ｐゴシック" charset="0"/>
              </a:rPr>
              <a:t>C</a:t>
            </a:r>
            <a:r>
              <a:rPr lang="en-US" sz="3000" dirty="0" smtClean="0">
                <a:latin typeface="Calibri" charset="0"/>
                <a:ea typeface="ＭＳ Ｐゴシック" charset="0"/>
              </a:rPr>
              <a:t>opayments induce </a:t>
            </a:r>
            <a:r>
              <a:rPr lang="en-US" sz="3000" dirty="0">
                <a:latin typeface="Calibri" charset="0"/>
                <a:ea typeface="ＭＳ Ｐゴシック" charset="0"/>
              </a:rPr>
              <a:t>people </a:t>
            </a:r>
            <a:r>
              <a:rPr lang="en-US" sz="3000" dirty="0" smtClean="0">
                <a:latin typeface="Calibri" charset="0"/>
                <a:ea typeface="ＭＳ Ｐゴシック" charset="0"/>
              </a:rPr>
              <a:t>to forgo </a:t>
            </a:r>
            <a:r>
              <a:rPr lang="en-US" sz="3000" dirty="0">
                <a:latin typeface="Calibri" charset="0"/>
                <a:ea typeface="ＭＳ Ｐゴシック" charset="0"/>
              </a:rPr>
              <a:t>care that would make them healthier and maybe save money later.  </a:t>
            </a:r>
          </a:p>
          <a:p>
            <a:pPr lvl="1" eaLnBrk="1" hangingPunct="1">
              <a:lnSpc>
                <a:spcPct val="90000"/>
              </a:lnSpc>
            </a:pPr>
            <a:r>
              <a:rPr lang="en-US" sz="2600" dirty="0">
                <a:latin typeface="Calibri" charset="0"/>
                <a:ea typeface="ＭＳ Ｐゴシック" charset="0"/>
              </a:rPr>
              <a:t>Neglected teeth as a disability that leads to more disability</a:t>
            </a:r>
          </a:p>
          <a:p>
            <a:pPr eaLnBrk="1" hangingPunct="1">
              <a:lnSpc>
                <a:spcPct val="90000"/>
              </a:lnSpc>
            </a:pPr>
            <a:r>
              <a:rPr lang="en-US" sz="3000" dirty="0" smtClean="0">
                <a:latin typeface="Calibri" charset="0"/>
                <a:ea typeface="ＭＳ Ｐゴシック" charset="0"/>
              </a:rPr>
              <a:t>Moral </a:t>
            </a:r>
            <a:r>
              <a:rPr lang="en-US" sz="3000" dirty="0">
                <a:latin typeface="Calibri" charset="0"/>
                <a:ea typeface="ＭＳ Ｐゴシック" charset="0"/>
              </a:rPr>
              <a:t>hazard is over-rated as a driver of health care cost.</a:t>
            </a:r>
          </a:p>
          <a:p>
            <a:pPr eaLnBrk="1" hangingPunct="1">
              <a:lnSpc>
                <a:spcPct val="90000"/>
              </a:lnSpc>
            </a:pPr>
            <a:endParaRPr lang="en-US" sz="3000" dirty="0">
              <a:latin typeface="Calibri" charset="0"/>
              <a:ea typeface="ＭＳ Ｐゴシック" charset="0"/>
            </a:endParaRPr>
          </a:p>
        </p:txBody>
      </p:sp>
    </p:spTree>
    <p:extLst>
      <p:ext uri="{BB962C8B-B14F-4D97-AF65-F5344CB8AC3E}">
        <p14:creationId xmlns:p14="http://schemas.microsoft.com/office/powerpoint/2010/main" val="41806639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latin typeface="Calibri" charset="0"/>
                <a:ea typeface="ＭＳ Ｐゴシック" charset="0"/>
              </a:rPr>
              <a:t>Gladwell</a:t>
            </a:r>
            <a:r>
              <a:rPr lang="en-US" dirty="0">
                <a:latin typeface="Calibri" charset="0"/>
                <a:ea typeface="ＭＳ Ｐゴシック" charset="0"/>
              </a:rPr>
              <a:t> + Arrow:  Copayments require people to make value-price decisions that they are not competent to make.</a:t>
            </a:r>
            <a:endParaRPr lang="en-US" sz="2800" dirty="0">
              <a:latin typeface="Calibri" charset="0"/>
              <a:ea typeface="ＭＳ Ｐゴシック" charset="0"/>
            </a:endParaRPr>
          </a:p>
          <a:p>
            <a:r>
              <a:rPr lang="en-US" dirty="0" smtClean="0"/>
              <a:t>Doctor, as agent, makes the value-price decision for the patient?</a:t>
            </a:r>
          </a:p>
          <a:p>
            <a:pPr lvl="1"/>
            <a:r>
              <a:rPr lang="en-US" dirty="0" smtClean="0"/>
              <a:t>Wealthier people get more health care</a:t>
            </a:r>
          </a:p>
          <a:p>
            <a:r>
              <a:rPr lang="en-US" dirty="0" smtClean="0"/>
              <a:t>Can we find a better way to control cost and better trade-off value </a:t>
            </a:r>
            <a:r>
              <a:rPr lang="en-US" smtClean="0"/>
              <a:t>with cost?</a:t>
            </a:r>
            <a:endParaRPr lang="en-US" dirty="0"/>
          </a:p>
        </p:txBody>
      </p:sp>
    </p:spTree>
    <p:extLst>
      <p:ext uri="{BB962C8B-B14F-4D97-AF65-F5344CB8AC3E}">
        <p14:creationId xmlns:p14="http://schemas.microsoft.com/office/powerpoint/2010/main" val="2932610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 </a:t>
            </a:r>
            <a:r>
              <a:rPr lang="en-US" dirty="0" err="1" smtClean="0"/>
              <a:t>Pauly</a:t>
            </a:r>
            <a:r>
              <a:rPr lang="en-US" dirty="0" smtClean="0"/>
              <a:t/>
            </a:r>
            <a:br>
              <a:rPr lang="en-US" dirty="0" smtClean="0"/>
            </a:br>
            <a:r>
              <a:rPr lang="en-US" dirty="0" smtClean="0"/>
              <a:t>Touting moral hazard since 1968</a:t>
            </a:r>
            <a:endParaRPr lang="en-US" dirty="0"/>
          </a:p>
        </p:txBody>
      </p:sp>
      <p:sp>
        <p:nvSpPr>
          <p:cNvPr id="3" name="Content Placeholder 2"/>
          <p:cNvSpPr>
            <a:spLocks noGrp="1"/>
          </p:cNvSpPr>
          <p:nvPr>
            <p:ph idx="1"/>
          </p:nvPr>
        </p:nvSpPr>
        <p:spPr>
          <a:xfrm>
            <a:off x="457200" y="1600200"/>
            <a:ext cx="8229600" cy="4917654"/>
          </a:xfrm>
        </p:spPr>
        <p:txBody>
          <a:bodyPr/>
          <a:lstStyle/>
          <a:p>
            <a:r>
              <a:rPr lang="en-US" dirty="0" smtClean="0"/>
              <a:t>“My view is that the level of cost-sharing that this population of ordinary middle class people would choose, in the absence … of subsidies or taxes or regulation … is probably pretty close to the ideal level.”</a:t>
            </a:r>
          </a:p>
          <a:p>
            <a:pPr lvl="1"/>
            <a:r>
              <a:rPr lang="en-US" dirty="0" smtClean="0"/>
              <a:t>“Ordinary” means not high risk </a:t>
            </a:r>
          </a:p>
          <a:p>
            <a:pPr lvl="1"/>
            <a:r>
              <a:rPr lang="en-US" dirty="0" smtClean="0"/>
              <a:t>“middle class” means that they can afford their co-pays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Pauly</a:t>
            </a:r>
            <a:endParaRPr lang="en-US" dirty="0"/>
          </a:p>
        </p:txBody>
      </p:sp>
      <p:sp>
        <p:nvSpPr>
          <p:cNvPr id="3" name="Content Placeholder 2"/>
          <p:cNvSpPr>
            <a:spLocks noGrp="1"/>
          </p:cNvSpPr>
          <p:nvPr>
            <p:ph idx="1"/>
          </p:nvPr>
        </p:nvSpPr>
        <p:spPr/>
        <p:txBody>
          <a:bodyPr/>
          <a:lstStyle/>
          <a:p>
            <a:r>
              <a:rPr lang="en-US" dirty="0" smtClean="0"/>
              <a:t>“The average American may underuse some kinds of care and overuse others but, on average, he or she probably uses enough care.”</a:t>
            </a:r>
          </a:p>
          <a:p>
            <a:r>
              <a:rPr lang="en-US" dirty="0" smtClean="0"/>
              <a:t>“ … neither better health nor cost-containment is </a:t>
            </a:r>
            <a:r>
              <a:rPr lang="en-US" dirty="0" err="1" smtClean="0"/>
              <a:t>unmitigatedly</a:t>
            </a:r>
            <a:r>
              <a:rPr lang="en-US" dirty="0" smtClean="0"/>
              <a:t> good. We need the right mix.”</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Pauly</a:t>
            </a:r>
            <a:endParaRPr lang="en-US" dirty="0"/>
          </a:p>
        </p:txBody>
      </p:sp>
      <p:sp>
        <p:nvSpPr>
          <p:cNvPr id="3" name="Content Placeholder 2"/>
          <p:cNvSpPr>
            <a:spLocks noGrp="1"/>
          </p:cNvSpPr>
          <p:nvPr>
            <p:ph idx="1"/>
          </p:nvPr>
        </p:nvSpPr>
        <p:spPr/>
        <p:txBody>
          <a:bodyPr>
            <a:normAutofit lnSpcReduction="10000"/>
          </a:bodyPr>
          <a:lstStyle/>
          <a:p>
            <a:r>
              <a:rPr lang="en-US" dirty="0" smtClean="0"/>
              <a:t>“The average American may underuse some kinds of care and overuse others but, on average, he or she probably uses enough care.”</a:t>
            </a:r>
          </a:p>
          <a:p>
            <a:r>
              <a:rPr lang="en-US" dirty="0" smtClean="0"/>
              <a:t>His idea:</a:t>
            </a:r>
          </a:p>
          <a:p>
            <a:pPr lvl="1"/>
            <a:r>
              <a:rPr lang="en-US" dirty="0" smtClean="0"/>
              <a:t>Catastrophic coverage for everybody</a:t>
            </a:r>
          </a:p>
          <a:p>
            <a:pPr lvl="1"/>
            <a:r>
              <a:rPr lang="en-US" dirty="0" smtClean="0"/>
              <a:t>Allow low-risk well-off people to buy more coverage in a competitive market  </a:t>
            </a:r>
          </a:p>
          <a:p>
            <a:pPr lvl="1"/>
            <a:r>
              <a:rPr lang="en-US" dirty="0" smtClean="0"/>
              <a:t>An “alternative” for high-risk low-income people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Moral hazard in health care</a:t>
            </a:r>
            <a:br>
              <a:rPr lang="en-US" dirty="0" smtClean="0"/>
            </a:br>
            <a:r>
              <a:rPr lang="en-US" dirty="0" smtClean="0"/>
              <a:t>reiterated</a:t>
            </a:r>
            <a:endParaRPr lang="en-US" dirty="0"/>
          </a:p>
        </p:txBody>
      </p:sp>
      <p:sp>
        <p:nvSpPr>
          <p:cNvPr id="3" name="Content Placeholder 2"/>
          <p:cNvSpPr>
            <a:spLocks noGrp="1"/>
          </p:cNvSpPr>
          <p:nvPr>
            <p:ph idx="1"/>
          </p:nvPr>
        </p:nvSpPr>
        <p:spPr/>
        <p:txBody>
          <a:bodyPr/>
          <a:lstStyle/>
          <a:p>
            <a:r>
              <a:rPr lang="en-US" dirty="0" smtClean="0"/>
              <a:t>If you don’t have to pay the full price of your care</a:t>
            </a:r>
          </a:p>
          <a:p>
            <a:pPr lvl="1"/>
            <a:r>
              <a:rPr lang="en-US" dirty="0" smtClean="0"/>
              <a:t>Thanks to your having insurance</a:t>
            </a:r>
          </a:p>
          <a:p>
            <a:pPr lvl="1"/>
            <a:r>
              <a:rPr lang="en-US" dirty="0" smtClean="0"/>
              <a:t>Or thanks to public programs or provider charity</a:t>
            </a:r>
          </a:p>
          <a:p>
            <a:r>
              <a:rPr lang="en-US" dirty="0" smtClean="0"/>
              <a:t>Then you will get services or goods that you don’t need much</a:t>
            </a:r>
          </a:p>
          <a:p>
            <a:pPr lvl="1"/>
            <a:r>
              <a:rPr lang="en-US" dirty="0" smtClean="0"/>
              <a:t>In jargon, the marginal benefit to you will be less than the marginal cost of the service or good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practice variation</a:t>
            </a:r>
            <a:endParaRPr lang="en-US" dirty="0"/>
          </a:p>
        </p:txBody>
      </p:sp>
      <p:sp>
        <p:nvSpPr>
          <p:cNvPr id="6" name="Content Placeholder 5"/>
          <p:cNvSpPr>
            <a:spLocks noGrp="1"/>
          </p:cNvSpPr>
          <p:nvPr>
            <p:ph idx="1"/>
          </p:nvPr>
        </p:nvSpPr>
        <p:spPr/>
        <p:txBody>
          <a:bodyPr/>
          <a:lstStyle/>
          <a:p>
            <a:r>
              <a:rPr lang="en-US" dirty="0" smtClean="0"/>
              <a:t>For supply-sensitive care, </a:t>
            </a:r>
          </a:p>
          <a:p>
            <a:r>
              <a:rPr lang="en-US" dirty="0" smtClean="0"/>
              <a:t>Practice style makes a bigger difference than copayment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practice variation</a:t>
            </a:r>
            <a:endParaRPr lang="en-US" dirty="0"/>
          </a:p>
        </p:txBody>
      </p:sp>
      <p:pic>
        <p:nvPicPr>
          <p:cNvPr id="5" name="Picture 4"/>
          <p:cNvPicPr>
            <a:picLocks noChangeAspect="1"/>
          </p:cNvPicPr>
          <p:nvPr/>
        </p:nvPicPr>
        <p:blipFill>
          <a:blip r:embed="rId2"/>
          <a:stretch>
            <a:fillRect/>
          </a:stretch>
        </p:blipFill>
        <p:spPr>
          <a:xfrm>
            <a:off x="1130300" y="0"/>
            <a:ext cx="6870537" cy="6858000"/>
          </a:xfrm>
          <a:prstGeom prst="rect">
            <a:avLst/>
          </a:prstGeom>
        </p:spPr>
      </p:pic>
    </p:spTree>
    <p:extLst>
      <p:ext uri="{BB962C8B-B14F-4D97-AF65-F5344CB8AC3E}">
        <p14:creationId xmlns:p14="http://schemas.microsoft.com/office/powerpoint/2010/main" val="3675775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6700" y="495300"/>
            <a:ext cx="8597900" cy="5854700"/>
          </a:xfrm>
          <a:prstGeom prst="rect">
            <a:avLst/>
          </a:prstGeom>
        </p:spPr>
      </p:pic>
    </p:spTree>
    <p:extLst>
      <p:ext uri="{BB962C8B-B14F-4D97-AF65-F5344CB8AC3E}">
        <p14:creationId xmlns:p14="http://schemas.microsoft.com/office/powerpoint/2010/main" val="2845067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rgical variation 2.jpg"/>
          <p:cNvPicPr>
            <a:picLocks noChangeAspect="1"/>
          </p:cNvPicPr>
          <p:nvPr/>
        </p:nvPicPr>
        <p:blipFill>
          <a:blip r:embed="rId2" cstate="print"/>
          <a:stretch>
            <a:fillRect/>
          </a:stretch>
        </p:blipFill>
        <p:spPr>
          <a:xfrm>
            <a:off x="626218" y="0"/>
            <a:ext cx="7891564" cy="6858000"/>
          </a:xfrm>
          <a:prstGeom prst="rect">
            <a:avLst/>
          </a:prstGeom>
        </p:spPr>
      </p:pic>
    </p:spTree>
    <p:extLst>
      <p:ext uri="{BB962C8B-B14F-4D97-AF65-F5344CB8AC3E}">
        <p14:creationId xmlns:p14="http://schemas.microsoft.com/office/powerpoint/2010/main" val="3190297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defTabSz="457200" rtl="0">
              <a:spcBef>
                <a:spcPct val="0"/>
              </a:spcBef>
            </a:pPr>
            <a:r>
              <a:rPr lang="en-US" sz="3600" dirty="0" smtClean="0"/>
              <a:t>Personal bankruptcy and health care </a:t>
            </a:r>
            <a:r>
              <a:rPr lang="en-US" dirty="0" smtClean="0"/>
              <a:t/>
            </a:r>
            <a:br>
              <a:rPr lang="en-US" dirty="0" smtClean="0"/>
            </a:br>
            <a:r>
              <a:rPr lang="en-US" dirty="0" err="1" smtClean="0"/>
              <a:t>Himmelstein</a:t>
            </a:r>
            <a:r>
              <a:rPr lang="en-US" dirty="0" smtClean="0"/>
              <a:t>, Thorne, Warren, </a:t>
            </a:r>
            <a:r>
              <a:rPr lang="en-US" dirty="0" err="1" smtClean="0"/>
              <a:t>Woolhandler</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62% </a:t>
            </a:r>
            <a:r>
              <a:rPr lang="en-US" dirty="0"/>
              <a:t>of all bankruptcies in 2007 </a:t>
            </a:r>
            <a:r>
              <a:rPr lang="en-US" dirty="0" smtClean="0"/>
              <a:t>had medical bills or illness as a factor.</a:t>
            </a:r>
          </a:p>
          <a:p>
            <a:pPr lvl="1"/>
            <a:r>
              <a:rPr lang="en-US" dirty="0" smtClean="0"/>
              <a:t>In 2001, it was 46%.</a:t>
            </a:r>
          </a:p>
          <a:p>
            <a:r>
              <a:rPr lang="en-US" dirty="0" smtClean="0"/>
              <a:t>92</a:t>
            </a:r>
            <a:r>
              <a:rPr lang="en-US" dirty="0"/>
              <a:t>% of </a:t>
            </a:r>
            <a:r>
              <a:rPr lang="en-US" dirty="0" smtClean="0"/>
              <a:t>these had </a:t>
            </a:r>
            <a:r>
              <a:rPr lang="en-US" dirty="0"/>
              <a:t>medical debts over $</a:t>
            </a:r>
            <a:r>
              <a:rPr lang="en-US" dirty="0" smtClean="0"/>
              <a:t>5000 </a:t>
            </a:r>
            <a:r>
              <a:rPr lang="en-US" dirty="0"/>
              <a:t>or 10% of pretax family income. </a:t>
            </a:r>
            <a:endParaRPr lang="en-US" dirty="0" smtClean="0"/>
          </a:p>
          <a:p>
            <a:r>
              <a:rPr lang="en-US" dirty="0" smtClean="0"/>
              <a:t>Three quarters </a:t>
            </a:r>
            <a:r>
              <a:rPr lang="en-US" dirty="0"/>
              <a:t>had health insurance. </a:t>
            </a:r>
            <a:endParaRPr lang="en-US" dirty="0" smtClean="0"/>
          </a:p>
          <a:p>
            <a:pPr lvl="1"/>
            <a:endParaRPr lang="en-US" dirty="0" smtClean="0"/>
          </a:p>
        </p:txBody>
      </p:sp>
    </p:spTree>
    <p:extLst>
      <p:ext uri="{BB962C8B-B14F-4D97-AF65-F5344CB8AC3E}">
        <p14:creationId xmlns:p14="http://schemas.microsoft.com/office/powerpoint/2010/main" val="127857404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insurance among medical debtors</a:t>
            </a:r>
            <a:endParaRPr lang="en-US" dirty="0"/>
          </a:p>
        </p:txBody>
      </p:sp>
      <p:sp>
        <p:nvSpPr>
          <p:cNvPr id="3" name="Content Placeholder 2"/>
          <p:cNvSpPr>
            <a:spLocks noGrp="1"/>
          </p:cNvSpPr>
          <p:nvPr>
            <p:ph idx="1"/>
          </p:nvPr>
        </p:nvSpPr>
        <p:spPr/>
        <p:txBody>
          <a:bodyPr>
            <a:normAutofit/>
          </a:bodyPr>
          <a:lstStyle/>
          <a:p>
            <a:r>
              <a:rPr lang="en-US" dirty="0" smtClean="0"/>
              <a:t>78% </a:t>
            </a:r>
            <a:r>
              <a:rPr lang="en-US" dirty="0"/>
              <a:t>of the individuals whose illness led to bankruptcy had health insurance at the onset of the bankrupting </a:t>
            </a:r>
            <a:r>
              <a:rPr lang="en-US" dirty="0" smtClean="0"/>
              <a:t>illness</a:t>
            </a:r>
          </a:p>
          <a:p>
            <a:r>
              <a:rPr lang="en-US" dirty="0" smtClean="0"/>
              <a:t>60% </a:t>
            </a:r>
            <a:r>
              <a:rPr lang="en-US" dirty="0"/>
              <a:t>had private insurance. </a:t>
            </a:r>
          </a:p>
          <a:p>
            <a:r>
              <a:rPr lang="en-US" dirty="0" smtClean="0"/>
              <a:t>69</a:t>
            </a:r>
            <a:r>
              <a:rPr lang="en-US" dirty="0"/>
              <a:t>% of debtor families had coverage at the time of their bankruptcy filing </a:t>
            </a:r>
          </a:p>
          <a:p>
            <a:endParaRPr lang="en-US" dirty="0"/>
          </a:p>
        </p:txBody>
      </p:sp>
    </p:spTree>
    <p:extLst>
      <p:ext uri="{BB962C8B-B14F-4D97-AF65-F5344CB8AC3E}">
        <p14:creationId xmlns:p14="http://schemas.microsoft.com/office/powerpoint/2010/main" val="2687651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Unpaid bills among medical debtors</a:t>
            </a:r>
            <a:endParaRPr lang="en-US" dirty="0"/>
          </a:p>
        </p:txBody>
      </p:sp>
      <p:sp>
        <p:nvSpPr>
          <p:cNvPr id="3" name="Content Placeholder 2"/>
          <p:cNvSpPr>
            <a:spLocks noGrp="1"/>
          </p:cNvSpPr>
          <p:nvPr>
            <p:ph idx="1"/>
          </p:nvPr>
        </p:nvSpPr>
        <p:spPr/>
        <p:txBody>
          <a:bodyPr>
            <a:normAutofit/>
          </a:bodyPr>
          <a:lstStyle/>
          <a:p>
            <a:r>
              <a:rPr lang="en-US" dirty="0"/>
              <a:t>H</a:t>
            </a:r>
            <a:r>
              <a:rPr lang="en-US" dirty="0" smtClean="0"/>
              <a:t>ospital </a:t>
            </a:r>
            <a:r>
              <a:rPr lang="en-US" dirty="0"/>
              <a:t>bills were the largest medical expense for 48% </a:t>
            </a:r>
            <a:r>
              <a:rPr lang="en-US" dirty="0" smtClean="0"/>
              <a:t>of medical debtors</a:t>
            </a:r>
          </a:p>
          <a:p>
            <a:r>
              <a:rPr lang="en-US" dirty="0"/>
              <a:t>D</a:t>
            </a:r>
            <a:r>
              <a:rPr lang="en-US" dirty="0" smtClean="0"/>
              <a:t>rug </a:t>
            </a:r>
            <a:r>
              <a:rPr lang="en-US" dirty="0"/>
              <a:t>costs </a:t>
            </a:r>
            <a:r>
              <a:rPr lang="en-US" dirty="0" smtClean="0"/>
              <a:t>were largest for </a:t>
            </a:r>
            <a:r>
              <a:rPr lang="en-US" dirty="0"/>
              <a:t>19</a:t>
            </a:r>
            <a:r>
              <a:rPr lang="en-US" dirty="0" smtClean="0"/>
              <a:t>%</a:t>
            </a:r>
          </a:p>
          <a:p>
            <a:r>
              <a:rPr lang="en-US" dirty="0"/>
              <a:t>D</a:t>
            </a:r>
            <a:r>
              <a:rPr lang="en-US" dirty="0" smtClean="0"/>
              <a:t>octors</a:t>
            </a:r>
            <a:r>
              <a:rPr lang="en-US" dirty="0"/>
              <a:t>’ bills for 15% </a:t>
            </a:r>
            <a:endParaRPr lang="en-US" dirty="0" smtClean="0"/>
          </a:p>
          <a:p>
            <a:endParaRPr lang="en-US" dirty="0" smtClean="0"/>
          </a:p>
          <a:p>
            <a:r>
              <a:rPr lang="en-US" dirty="0" smtClean="0"/>
              <a:t>In 62% </a:t>
            </a:r>
            <a:r>
              <a:rPr lang="en-US" dirty="0"/>
              <a:t>of cases, lost income due to illness was </a:t>
            </a:r>
            <a:r>
              <a:rPr lang="en-US" dirty="0" smtClean="0"/>
              <a:t>not a factor</a:t>
            </a:r>
            <a:r>
              <a:rPr lang="en-US" dirty="0"/>
              <a:t> </a:t>
            </a:r>
            <a:r>
              <a:rPr lang="en-US" dirty="0" smtClean="0"/>
              <a:t>in the bankruptcy</a:t>
            </a:r>
            <a:endParaRPr lang="en-US" dirty="0"/>
          </a:p>
          <a:p>
            <a:endParaRPr lang="en-US" dirty="0"/>
          </a:p>
        </p:txBody>
      </p:sp>
    </p:spTree>
    <p:extLst>
      <p:ext uri="{BB962C8B-B14F-4D97-AF65-F5344CB8AC3E}">
        <p14:creationId xmlns:p14="http://schemas.microsoft.com/office/powerpoint/2010/main" val="376776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 of pocket costs and bankruptcy</a:t>
            </a:r>
            <a:endParaRPr lang="en-US" dirty="0"/>
          </a:p>
        </p:txBody>
      </p:sp>
      <p:sp>
        <p:nvSpPr>
          <p:cNvPr id="3" name="Content Placeholder 2"/>
          <p:cNvSpPr>
            <a:spLocks noGrp="1"/>
          </p:cNvSpPr>
          <p:nvPr>
            <p:ph idx="1"/>
          </p:nvPr>
        </p:nvSpPr>
        <p:spPr/>
        <p:txBody>
          <a:bodyPr>
            <a:normAutofit lnSpcReduction="10000"/>
          </a:bodyPr>
          <a:lstStyle/>
          <a:p>
            <a:r>
              <a:rPr lang="en-US" dirty="0"/>
              <a:t>Out-of-pocket medical costs since the onset of illness averaged $17,943. </a:t>
            </a:r>
          </a:p>
          <a:p>
            <a:pPr lvl="1"/>
            <a:r>
              <a:rPr lang="en-US" dirty="0" smtClean="0"/>
              <a:t>For </a:t>
            </a:r>
            <a:r>
              <a:rPr lang="en-US" dirty="0"/>
              <a:t>the privately-insured, out-of-pocket costs averaged $17,749. </a:t>
            </a:r>
          </a:p>
          <a:p>
            <a:pPr lvl="1"/>
            <a:r>
              <a:rPr lang="en-US" dirty="0" smtClean="0"/>
              <a:t>For </a:t>
            </a:r>
            <a:r>
              <a:rPr lang="en-US" dirty="0"/>
              <a:t>the uninsured, out-of-pocket costs averaged $26,971. </a:t>
            </a:r>
          </a:p>
          <a:p>
            <a:pPr lvl="1"/>
            <a:r>
              <a:rPr lang="en-US" dirty="0" smtClean="0"/>
              <a:t>Patients </a:t>
            </a:r>
            <a:r>
              <a:rPr lang="en-US" dirty="0"/>
              <a:t>with neurologic disorders such as multiple sclerosis faced the highest costs, </a:t>
            </a:r>
            <a:r>
              <a:rPr lang="en-US" dirty="0" smtClean="0"/>
              <a:t>an average </a:t>
            </a:r>
            <a:r>
              <a:rPr lang="en-US" dirty="0"/>
              <a:t>of $34,167, followed by diabetics at $26,971. </a:t>
            </a:r>
          </a:p>
          <a:p>
            <a:endParaRPr lang="en-US" dirty="0"/>
          </a:p>
        </p:txBody>
      </p:sp>
    </p:spTree>
    <p:extLst>
      <p:ext uri="{BB962C8B-B14F-4D97-AF65-F5344CB8AC3E}">
        <p14:creationId xmlns:p14="http://schemas.microsoft.com/office/powerpoint/2010/main" val="2093435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77800"/>
            <a:ext cx="7467600" cy="6489700"/>
          </a:xfrm>
          <a:prstGeom prst="rect">
            <a:avLst/>
          </a:prstGeom>
        </p:spPr>
      </p:pic>
    </p:spTree>
    <p:extLst>
      <p:ext uri="{BB962C8B-B14F-4D97-AF65-F5344CB8AC3E}">
        <p14:creationId xmlns:p14="http://schemas.microsoft.com/office/powerpoint/2010/main" val="266995620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 comparison</a:t>
            </a:r>
            <a:endParaRPr lang="en-US" dirty="0"/>
          </a:p>
        </p:txBody>
      </p:sp>
      <p:sp>
        <p:nvSpPr>
          <p:cNvPr id="3" name="Content Placeholder 2"/>
          <p:cNvSpPr>
            <a:spLocks noGrp="1"/>
          </p:cNvSpPr>
          <p:nvPr>
            <p:ph idx="1"/>
          </p:nvPr>
        </p:nvSpPr>
        <p:spPr/>
        <p:txBody>
          <a:bodyPr/>
          <a:lstStyle/>
          <a:p>
            <a:r>
              <a:rPr lang="en-US" dirty="0" smtClean="0"/>
              <a:t>Studies in Canada </a:t>
            </a:r>
            <a:r>
              <a:rPr lang="en-US" smtClean="0"/>
              <a:t>have found:</a:t>
            </a:r>
            <a:endParaRPr lang="en-US" dirty="0" smtClean="0"/>
          </a:p>
          <a:p>
            <a:r>
              <a:rPr lang="en-US" dirty="0" smtClean="0"/>
              <a:t>7.1</a:t>
            </a:r>
            <a:r>
              <a:rPr lang="en-US" dirty="0"/>
              <a:t>% </a:t>
            </a:r>
            <a:r>
              <a:rPr lang="en-US" dirty="0" smtClean="0"/>
              <a:t>to 14.3</a:t>
            </a:r>
            <a:r>
              <a:rPr lang="en-US" dirty="0"/>
              <a:t>% of </a:t>
            </a:r>
            <a:r>
              <a:rPr lang="en-US" dirty="0" smtClean="0"/>
              <a:t>bankruptcies </a:t>
            </a:r>
            <a:r>
              <a:rPr lang="en-US" dirty="0"/>
              <a:t>are due to “health/misfortune</a:t>
            </a:r>
            <a:r>
              <a:rPr lang="en-US" dirty="0" smtClean="0"/>
              <a:t>”</a:t>
            </a:r>
          </a:p>
          <a:p>
            <a:pPr lvl="1"/>
            <a:r>
              <a:rPr lang="en-US" dirty="0" smtClean="0"/>
              <a:t> depending on definition.</a:t>
            </a:r>
          </a:p>
          <a:p>
            <a:pPr lvl="1"/>
            <a:r>
              <a:rPr lang="en-US" dirty="0" smtClean="0"/>
              <a:t>This category </a:t>
            </a:r>
            <a:r>
              <a:rPr lang="en-US" dirty="0"/>
              <a:t>that includes some non-medical </a:t>
            </a:r>
            <a:r>
              <a:rPr lang="en-US" dirty="0" smtClean="0"/>
              <a:t>problems. </a:t>
            </a:r>
            <a:endParaRPr lang="en-US" dirty="0"/>
          </a:p>
          <a:p>
            <a:endParaRPr lang="en-US" dirty="0"/>
          </a:p>
        </p:txBody>
      </p:sp>
    </p:spTree>
    <p:extLst>
      <p:ext uri="{BB962C8B-B14F-4D97-AF65-F5344CB8AC3E}">
        <p14:creationId xmlns:p14="http://schemas.microsoft.com/office/powerpoint/2010/main" val="342079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reduce moral hazard?</a:t>
            </a:r>
            <a:endParaRPr lang="en-US" dirty="0"/>
          </a:p>
        </p:txBody>
      </p:sp>
      <p:sp>
        <p:nvSpPr>
          <p:cNvPr id="3" name="Content Placeholder 2"/>
          <p:cNvSpPr>
            <a:spLocks noGrp="1"/>
          </p:cNvSpPr>
          <p:nvPr>
            <p:ph idx="1"/>
          </p:nvPr>
        </p:nvSpPr>
        <p:spPr/>
        <p:txBody>
          <a:bodyPr/>
          <a:lstStyle/>
          <a:p>
            <a:r>
              <a:rPr lang="en-US" dirty="0" smtClean="0"/>
              <a:t>The medical professional’s judgment</a:t>
            </a:r>
          </a:p>
          <a:p>
            <a:pPr lvl="1"/>
            <a:r>
              <a:rPr lang="en-US" dirty="0" smtClean="0"/>
              <a:t>But then the doctor is not just your agent</a:t>
            </a:r>
          </a:p>
          <a:p>
            <a:pPr lvl="2"/>
            <a:r>
              <a:rPr lang="en-US" dirty="0" smtClean="0"/>
              <a:t>The big fear in “socialized medicine” and managed care</a:t>
            </a:r>
          </a:p>
          <a:p>
            <a:pPr lvl="1"/>
            <a:endParaRPr lang="en-US" dirty="0"/>
          </a:p>
          <a:p>
            <a:r>
              <a:rPr lang="en-US" dirty="0" smtClean="0"/>
              <a:t>Copayments</a:t>
            </a:r>
          </a:p>
          <a:p>
            <a:pPr lvl="1"/>
            <a:r>
              <a:rPr lang="en-US" dirty="0" smtClean="0"/>
              <a:t>Reduce the difference between your cost and the social cost</a:t>
            </a:r>
          </a:p>
          <a:p>
            <a:pPr lvl="2"/>
            <a:r>
              <a:rPr lang="en-US" dirty="0" smtClean="0"/>
              <a:t>What if the price is bigger than the cost?</a:t>
            </a:r>
          </a:p>
          <a:p>
            <a:pPr lvl="3"/>
            <a:r>
              <a:rPr lang="en-US" dirty="0" smtClean="0"/>
              <a:t>As in Reinhardt’s incremental cost article</a:t>
            </a:r>
            <a:endParaRPr lang="en-US" dirty="0"/>
          </a:p>
        </p:txBody>
      </p:sp>
    </p:spTree>
    <p:extLst>
      <p:ext uri="{BB962C8B-B14F-4D97-AF65-F5344CB8AC3E}">
        <p14:creationId xmlns:p14="http://schemas.microsoft.com/office/powerpoint/2010/main" val="3728752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Romneycare</a:t>
            </a:r>
            <a:r>
              <a:rPr lang="en-US" dirty="0" smtClean="0"/>
              <a:t> and financial distress from medical bills</a:t>
            </a:r>
            <a:endParaRPr lang="en-US" dirty="0"/>
          </a:p>
        </p:txBody>
      </p:sp>
      <p:sp>
        <p:nvSpPr>
          <p:cNvPr id="4" name="Content Placeholder 3"/>
          <p:cNvSpPr>
            <a:spLocks noGrp="1"/>
          </p:cNvSpPr>
          <p:nvPr>
            <p:ph sz="half" idx="1"/>
          </p:nvPr>
        </p:nvSpPr>
        <p:spPr>
          <a:xfrm>
            <a:off x="457200" y="1600200"/>
            <a:ext cx="3124765" cy="4525963"/>
          </a:xfrm>
        </p:spPr>
        <p:txBody>
          <a:bodyPr/>
          <a:lstStyle/>
          <a:p>
            <a:r>
              <a:rPr lang="en-US" sz="2400" dirty="0" smtClean="0"/>
              <a:t>Difficulty paying medical bills among people buying health insurance via the Massachusetts Connector.</a:t>
            </a:r>
          </a:p>
          <a:p>
            <a:r>
              <a:rPr lang="en-US" sz="2400" dirty="0" smtClean="0"/>
              <a:t>Mass</a:t>
            </a:r>
            <a:r>
              <a:rPr lang="en-US" sz="2400" dirty="0"/>
              <a:t>. Bronze Plan pays only 40-50% of costs.  </a:t>
            </a:r>
            <a:r>
              <a:rPr lang="en-US" sz="2400" dirty="0" err="1"/>
              <a:t>Obamacare</a:t>
            </a:r>
            <a:r>
              <a:rPr lang="en-US" sz="2400" dirty="0"/>
              <a:t> Bronze will pay 60%.</a:t>
            </a:r>
            <a:endParaRPr lang="en-US" sz="2400" dirty="0" smtClean="0"/>
          </a:p>
          <a:p>
            <a:endParaRPr lang="en-US" sz="2000" dirty="0" smtClean="0"/>
          </a:p>
        </p:txBody>
      </p:sp>
      <p:pic>
        <p:nvPicPr>
          <p:cNvPr id="3" name="Picture 2"/>
          <p:cNvPicPr>
            <a:picLocks noChangeAspect="1"/>
          </p:cNvPicPr>
          <p:nvPr/>
        </p:nvPicPr>
        <p:blipFill>
          <a:blip r:embed="rId2"/>
          <a:stretch>
            <a:fillRect/>
          </a:stretch>
        </p:blipFill>
        <p:spPr>
          <a:xfrm>
            <a:off x="3707865" y="1631049"/>
            <a:ext cx="4683352" cy="4503223"/>
          </a:xfrm>
          <a:prstGeom prst="rect">
            <a:avLst/>
          </a:prstGeom>
        </p:spPr>
      </p:pic>
      <p:sp>
        <p:nvSpPr>
          <p:cNvPr id="6" name="TextBox 5"/>
          <p:cNvSpPr txBox="1"/>
          <p:nvPr/>
        </p:nvSpPr>
        <p:spPr>
          <a:xfrm>
            <a:off x="214062" y="6406745"/>
            <a:ext cx="8319862" cy="369332"/>
          </a:xfrm>
          <a:prstGeom prst="rect">
            <a:avLst/>
          </a:prstGeom>
          <a:noFill/>
        </p:spPr>
        <p:txBody>
          <a:bodyPr wrap="square" rtlCol="0">
            <a:spAutoFit/>
          </a:bodyPr>
          <a:lstStyle/>
          <a:p>
            <a:pPr lvl="1"/>
            <a:r>
              <a:rPr lang="en-US" dirty="0"/>
              <a:t>Source:  A. Galbraith, Health Affairs, 4/2013</a:t>
            </a:r>
          </a:p>
        </p:txBody>
      </p:sp>
    </p:spTree>
    <p:extLst>
      <p:ext uri="{BB962C8B-B14F-4D97-AF65-F5344CB8AC3E}">
        <p14:creationId xmlns:p14="http://schemas.microsoft.com/office/powerpoint/2010/main" val="3252622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695097"/>
            <a:ext cx="9144000" cy="4162903"/>
          </a:xfrm>
          <a:prstGeom prst="rect">
            <a:avLst/>
          </a:prstGeom>
        </p:spPr>
      </p:pic>
      <p:pic>
        <p:nvPicPr>
          <p:cNvPr id="6" name="Picture 5"/>
          <p:cNvPicPr>
            <a:picLocks noChangeAspect="1"/>
          </p:cNvPicPr>
          <p:nvPr/>
        </p:nvPicPr>
        <p:blipFill>
          <a:blip r:embed="rId3"/>
          <a:stretch>
            <a:fillRect/>
          </a:stretch>
        </p:blipFill>
        <p:spPr>
          <a:xfrm>
            <a:off x="0" y="266307"/>
            <a:ext cx="9144000" cy="2679826"/>
          </a:xfrm>
          <a:prstGeom prst="rect">
            <a:avLst/>
          </a:prstGeom>
        </p:spPr>
      </p:pic>
    </p:spTree>
    <p:extLst>
      <p:ext uri="{BB962C8B-B14F-4D97-AF65-F5344CB8AC3E}">
        <p14:creationId xmlns:p14="http://schemas.microsoft.com/office/powerpoint/2010/main" val="132596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atin typeface="Calibri" charset="0"/>
                <a:ea typeface="ＭＳ Ｐゴシック" charset="0"/>
              </a:rPr>
              <a:t>RAND health insurance experiment</a:t>
            </a:r>
          </a:p>
        </p:txBody>
      </p:sp>
      <p:sp>
        <p:nvSpPr>
          <p:cNvPr id="28675" name="Content Placeholder 2"/>
          <p:cNvSpPr>
            <a:spLocks noGrp="1"/>
          </p:cNvSpPr>
          <p:nvPr>
            <p:ph idx="1"/>
          </p:nvPr>
        </p:nvSpPr>
        <p:spPr/>
        <p:txBody>
          <a:bodyPr>
            <a:normAutofit lnSpcReduction="10000"/>
          </a:bodyPr>
          <a:lstStyle/>
          <a:p>
            <a:pPr eaLnBrk="1" hangingPunct="1"/>
            <a:r>
              <a:rPr lang="en-US" b="1">
                <a:latin typeface="Calibri" charset="0"/>
                <a:ea typeface="ＭＳ Ｐゴシック" charset="0"/>
              </a:rPr>
              <a:t>Brook</a:t>
            </a:r>
            <a:r>
              <a:rPr lang="en-US">
                <a:latin typeface="Calibri" charset="0"/>
                <a:ea typeface="ＭＳ Ｐゴシック" charset="0"/>
              </a:rPr>
              <a:t>, R.H., et al, "Does Free Care Improve Adults' Health? Results from a Controlled Trial of Cost Sharing in Health Insurance," N Engl J Med, December 8, 1983, 309, pp. 1426-1434.</a:t>
            </a:r>
          </a:p>
          <a:p>
            <a:pPr eaLnBrk="1" hangingPunct="1"/>
            <a:r>
              <a:rPr lang="en-US">
                <a:latin typeface="Calibri" charset="0"/>
                <a:ea typeface="ＭＳ Ｐゴシック" charset="0"/>
              </a:rPr>
              <a:t>How big is moral hazard in health insurance? </a:t>
            </a:r>
          </a:p>
          <a:p>
            <a:pPr eaLnBrk="1" hangingPunct="1"/>
            <a:r>
              <a:rPr lang="en-US">
                <a:latin typeface="Calibri" charset="0"/>
                <a:ea typeface="ＭＳ Ｐゴシック" charset="0"/>
              </a:rPr>
              <a:t>How much does health insurance induce people to buy health care that they don't much need?</a:t>
            </a:r>
          </a:p>
          <a:p>
            <a:pPr eaLnBrk="1" hangingPunct="1"/>
            <a:r>
              <a:rPr lang="en-US">
                <a:latin typeface="Calibri" charset="0"/>
                <a:ea typeface="ＭＳ Ｐゴシック" charset="0"/>
              </a:rPr>
              <a:t>Randomized groups</a:t>
            </a:r>
          </a:p>
        </p:txBody>
      </p:sp>
    </p:spTree>
    <p:extLst>
      <p:ext uri="{BB962C8B-B14F-4D97-AF65-F5344CB8AC3E}">
        <p14:creationId xmlns:p14="http://schemas.microsoft.com/office/powerpoint/2010/main" val="12282847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atin typeface="Calibri" charset="0"/>
                <a:ea typeface="ＭＳ Ｐゴシック" charset="0"/>
              </a:rPr>
              <a:t>RAND health insurance experiment</a:t>
            </a:r>
          </a:p>
        </p:txBody>
      </p:sp>
      <p:sp>
        <p:nvSpPr>
          <p:cNvPr id="29699" name="Content Placeholder 2"/>
          <p:cNvSpPr>
            <a:spLocks noGrp="1"/>
          </p:cNvSpPr>
          <p:nvPr>
            <p:ph idx="1"/>
          </p:nvPr>
        </p:nvSpPr>
        <p:spPr/>
        <p:txBody>
          <a:bodyPr>
            <a:normAutofit/>
          </a:bodyPr>
          <a:lstStyle/>
          <a:p>
            <a:pPr eaLnBrk="1" hangingPunct="1">
              <a:lnSpc>
                <a:spcPct val="90000"/>
              </a:lnSpc>
            </a:pPr>
            <a:r>
              <a:rPr lang="en-US" sz="2700" dirty="0" smtClean="0">
                <a:latin typeface="Calibri" charset="0"/>
                <a:ea typeface="ＭＳ Ｐゴシック" charset="0"/>
              </a:rPr>
              <a:t>Brook’s </a:t>
            </a:r>
            <a:r>
              <a:rPr lang="en-US" sz="2700" dirty="0">
                <a:latin typeface="Calibri" charset="0"/>
                <a:ea typeface="ＭＳ Ｐゴシック" charset="0"/>
              </a:rPr>
              <a:t>is </a:t>
            </a:r>
            <a:r>
              <a:rPr lang="en-US" sz="2700" dirty="0" smtClean="0">
                <a:latin typeface="Calibri" charset="0"/>
                <a:ea typeface="ＭＳ Ｐゴシック" charset="0"/>
              </a:rPr>
              <a:t>from the </a:t>
            </a:r>
            <a:r>
              <a:rPr lang="en-US" sz="2700" dirty="0">
                <a:latin typeface="Calibri" charset="0"/>
                <a:ea typeface="ＭＳ Ｐゴシック" charset="0"/>
              </a:rPr>
              <a:t>$70 million government-funded RAND health insurance study done </a:t>
            </a:r>
            <a:r>
              <a:rPr lang="en-US" sz="2700" dirty="0" smtClean="0">
                <a:latin typeface="Calibri" charset="0"/>
                <a:ea typeface="ＭＳ Ｐゴシック" charset="0"/>
              </a:rPr>
              <a:t>in the late 1970s.  </a:t>
            </a:r>
            <a:r>
              <a:rPr lang="en-US" sz="2700" dirty="0">
                <a:latin typeface="Calibri" charset="0"/>
                <a:ea typeface="ＭＳ Ｐゴシック" charset="0"/>
              </a:rPr>
              <a:t>In this part of the study:</a:t>
            </a:r>
          </a:p>
          <a:p>
            <a:pPr eaLnBrk="1" hangingPunct="1">
              <a:lnSpc>
                <a:spcPct val="90000"/>
              </a:lnSpc>
            </a:pPr>
            <a:r>
              <a:rPr lang="en-US" sz="2700" dirty="0">
                <a:latin typeface="Calibri" charset="0"/>
                <a:ea typeface="ＭＳ Ｐゴシック" charset="0"/>
              </a:rPr>
              <a:t>3958 adults (teens up to Medicare) </a:t>
            </a:r>
            <a:r>
              <a:rPr lang="en-US" sz="2700" dirty="0" smtClean="0">
                <a:latin typeface="Calibri" charset="0"/>
                <a:ea typeface="ＭＳ Ｐゴシック" charset="0"/>
              </a:rPr>
              <a:t>in diverse locations</a:t>
            </a:r>
            <a:endParaRPr lang="en-US" sz="2700" dirty="0">
              <a:latin typeface="Calibri" charset="0"/>
              <a:ea typeface="ＭＳ Ｐゴシック" charset="0"/>
            </a:endParaRPr>
          </a:p>
          <a:p>
            <a:pPr eaLnBrk="1" hangingPunct="1">
              <a:lnSpc>
                <a:spcPct val="90000"/>
              </a:lnSpc>
            </a:pPr>
            <a:r>
              <a:rPr lang="en-US" sz="2700" dirty="0">
                <a:latin typeface="Calibri" charset="0"/>
                <a:ea typeface="ＭＳ Ｐゴシック" charset="0"/>
              </a:rPr>
              <a:t>Followed over 8 years. </a:t>
            </a:r>
          </a:p>
          <a:p>
            <a:pPr eaLnBrk="1" hangingPunct="1">
              <a:lnSpc>
                <a:spcPct val="90000"/>
              </a:lnSpc>
            </a:pPr>
            <a:r>
              <a:rPr lang="en-US" sz="2700" dirty="0" smtClean="0">
                <a:latin typeface="Calibri" charset="0"/>
                <a:ea typeface="ＭＳ Ｐゴシック" charset="0"/>
              </a:rPr>
              <a:t>Copayment </a:t>
            </a:r>
            <a:r>
              <a:rPr lang="en-US" sz="2700" dirty="0">
                <a:latin typeface="Calibri" charset="0"/>
                <a:ea typeface="ＭＳ Ｐゴシック" charset="0"/>
              </a:rPr>
              <a:t>schemes </a:t>
            </a:r>
            <a:r>
              <a:rPr lang="en-US" sz="2700" dirty="0" smtClean="0">
                <a:latin typeface="Calibri" charset="0"/>
                <a:ea typeface="ＭＳ Ｐゴシック" charset="0"/>
              </a:rPr>
              <a:t>tried:</a:t>
            </a:r>
            <a:endParaRPr lang="en-US" sz="2700" dirty="0">
              <a:latin typeface="Calibri" charset="0"/>
              <a:ea typeface="ＭＳ Ｐゴシック" charset="0"/>
            </a:endParaRPr>
          </a:p>
          <a:p>
            <a:pPr lvl="1" eaLnBrk="1" hangingPunct="1">
              <a:lnSpc>
                <a:spcPct val="90000"/>
              </a:lnSpc>
            </a:pPr>
            <a:r>
              <a:rPr lang="en-US" sz="2400" dirty="0">
                <a:latin typeface="Calibri" charset="0"/>
                <a:ea typeface="ＭＳ Ｐゴシック" charset="0"/>
              </a:rPr>
              <a:t>Free care – no copayment</a:t>
            </a:r>
          </a:p>
          <a:p>
            <a:pPr lvl="1" eaLnBrk="1" hangingPunct="1">
              <a:lnSpc>
                <a:spcPct val="90000"/>
              </a:lnSpc>
            </a:pPr>
            <a:r>
              <a:rPr lang="en-US" sz="2400" dirty="0">
                <a:latin typeface="Calibri" charset="0"/>
                <a:ea typeface="ＭＳ Ｐゴシック" charset="0"/>
              </a:rPr>
              <a:t>Various copayments of 25 to 50%</a:t>
            </a:r>
          </a:p>
          <a:p>
            <a:pPr lvl="1" eaLnBrk="1" hangingPunct="1">
              <a:lnSpc>
                <a:spcPct val="90000"/>
              </a:lnSpc>
            </a:pPr>
            <a:r>
              <a:rPr lang="en-US" sz="2400" dirty="0">
                <a:latin typeface="Calibri" charset="0"/>
                <a:ea typeface="ＭＳ Ｐゴシック" charset="0"/>
              </a:rPr>
              <a:t>95% payment for all services until the family had spent 15% of its income or $1000, whichever was less. </a:t>
            </a:r>
          </a:p>
        </p:txBody>
      </p:sp>
    </p:spTree>
    <p:extLst>
      <p:ext uri="{BB962C8B-B14F-4D97-AF65-F5344CB8AC3E}">
        <p14:creationId xmlns:p14="http://schemas.microsoft.com/office/powerpoint/2010/main" val="16131933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en-US" dirty="0" smtClean="0">
                <a:latin typeface="Calibri" charset="0"/>
                <a:ea typeface="ＭＳ Ｐゴシック" charset="0"/>
              </a:rPr>
              <a:t>Current value of that $1000 deductible</a:t>
            </a:r>
            <a:endParaRPr lang="en-US" dirty="0">
              <a:latin typeface="Calibri" charset="0"/>
              <a:ea typeface="ＭＳ Ｐゴシック"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3586681"/>
              </p:ext>
            </p:extLst>
          </p:nvPr>
        </p:nvGraphicFramePr>
        <p:xfrm>
          <a:off x="457200" y="1933575"/>
          <a:ext cx="8229600" cy="3933825"/>
        </p:xfrm>
        <a:graphic>
          <a:graphicData uri="http://schemas.openxmlformats.org/drawingml/2006/table">
            <a:tbl>
              <a:tblPr/>
              <a:tblGrid>
                <a:gridCol w="2068303"/>
                <a:gridCol w="3567322"/>
                <a:gridCol w="2593975"/>
              </a:tblGrid>
              <a:tr h="1311275">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Verdana" charset="0"/>
                        <a:ea typeface="ＭＳ Ｐゴシック" charset="-128"/>
                      </a:endParaRPr>
                    </a:p>
                  </a:txBody>
                  <a:tcPr marL="12700" marR="12700" marT="12700" marB="0" anchor="b" horzOverflow="overflow">
                    <a:lnL>
                      <a:noFill/>
                    </a:lnL>
                    <a:lnR>
                      <a:noFill/>
                    </a:lnR>
                    <a:lnT>
                      <a:noFill/>
                    </a:lnT>
                    <a:lnB>
                      <a:noFill/>
                    </a:lnB>
                    <a:lnTlToBr>
                      <a:noFill/>
                    </a:lnTlToBr>
                    <a:lnBlToTr>
                      <a:noFill/>
                    </a:lnBlToTr>
                    <a:no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Verdana" charset="0"/>
                          <a:ea typeface="ＭＳ Ｐゴシック" charset="-128"/>
                        </a:rPr>
                        <a:t>Med care CPI-U</a:t>
                      </a:r>
                    </a:p>
                    <a:p>
                      <a:pPr marL="0" marR="0" lvl="0" indent="0" algn="l" defTabSz="457200" rtl="0" eaLnBrk="1" fontAlgn="b" latinLnBrk="0" hangingPunct="1">
                        <a:lnSpc>
                          <a:spcPct val="100000"/>
                        </a:lnSpc>
                        <a:spcBef>
                          <a:spcPct val="0"/>
                        </a:spcBef>
                        <a:spcAft>
                          <a:spcPct val="0"/>
                        </a:spcAft>
                        <a:buClrTx/>
                        <a:buSzTx/>
                        <a:buFontTx/>
                        <a:buNone/>
                        <a:tabLst/>
                      </a:pPr>
                      <a:r>
                        <a:rPr lang="en-US" sz="3600" dirty="0" smtClean="0"/>
                        <a:t>1982-84=100</a:t>
                      </a:r>
                      <a:endParaRPr kumimoji="0" lang="en-US" sz="3600" b="0" i="0" u="none" strike="noStrike" cap="none" normalizeH="0" baseline="0" dirty="0" smtClean="0">
                        <a:ln>
                          <a:noFill/>
                        </a:ln>
                        <a:solidFill>
                          <a:schemeClr val="tx1"/>
                        </a:solidFill>
                        <a:effectLst/>
                        <a:latin typeface="Verdana" charset="0"/>
                        <a:ea typeface="ＭＳ Ｐゴシック" charset="-128"/>
                      </a:endParaRPr>
                    </a:p>
                  </a:txBody>
                  <a:tcPr marL="12700" marR="12700" marT="12700" marB="0" anchor="b" horzOverflow="overflow">
                    <a:lnL>
                      <a:noFill/>
                    </a:lnL>
                    <a:lnR>
                      <a:noFill/>
                    </a:lnR>
                    <a:lnT>
                      <a:noFill/>
                    </a:lnT>
                    <a:lnB>
                      <a:noFill/>
                    </a:lnB>
                    <a:lnTlToBr>
                      <a:noFill/>
                    </a:lnTlToBr>
                    <a:lnBlToTr>
                      <a:noFill/>
                    </a:lnBlToTr>
                    <a:noFill/>
                  </a:tcPr>
                </a:tc>
                <a:tc hMerge="1">
                  <a:txBody>
                    <a:bodyPr/>
                    <a:lstStyle/>
                    <a:p>
                      <a:endParaRPr lang="en-US"/>
                    </a:p>
                  </a:txBody>
                  <a:tcPr/>
                </a:tc>
              </a:tr>
              <a:tr h="13112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Verdana" charset="0"/>
                          <a:ea typeface="ＭＳ Ｐゴシック" charset="-128"/>
                        </a:rPr>
                        <a:t>2013 </a:t>
                      </a:r>
                    </a:p>
                    <a:p>
                      <a:pPr marL="0" marR="0" lvl="0" indent="0" algn="l" defTabSz="457200" rtl="0" eaLnBrk="1" fontAlgn="b"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Verdana" charset="0"/>
                          <a:ea typeface="ＭＳ Ｐゴシック" charset="-128"/>
                        </a:rPr>
                        <a:t>August</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Verdana" charset="0"/>
                          <a:ea typeface="ＭＳ Ｐゴシック" charset="-128"/>
                        </a:rPr>
                        <a:t>426.866</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Verdana" charset="0"/>
                          <a:ea typeface="ＭＳ Ｐゴシック" charset="-128"/>
                        </a:rPr>
                        <a:t>$6,324 </a:t>
                      </a:r>
                    </a:p>
                  </a:txBody>
                  <a:tcPr marL="12700" marR="12700" marT="12700" marB="0" anchor="b" horzOverflow="overflow">
                    <a:lnL>
                      <a:noFill/>
                    </a:lnL>
                    <a:lnR>
                      <a:noFill/>
                    </a:lnR>
                    <a:lnT>
                      <a:noFill/>
                    </a:lnT>
                    <a:lnB>
                      <a:noFill/>
                    </a:lnB>
                    <a:lnTlToBr>
                      <a:noFill/>
                    </a:lnTlToBr>
                    <a:lnBlToTr>
                      <a:noFill/>
                    </a:lnBlToTr>
                    <a:noFill/>
                  </a:tcPr>
                </a:tc>
              </a:tr>
              <a:tr h="13112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Verdana" charset="0"/>
                          <a:ea typeface="ＭＳ Ｐゴシック" charset="-128"/>
                        </a:rPr>
                        <a:t>1979 annual</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Verdana" charset="0"/>
                          <a:ea typeface="ＭＳ Ｐゴシック" charset="-128"/>
                        </a:rPr>
                        <a:t>67.5</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Verdana" charset="0"/>
                          <a:ea typeface="ＭＳ Ｐゴシック" charset="-128"/>
                        </a:rPr>
                        <a:t>$1,000 </a:t>
                      </a:r>
                    </a:p>
                  </a:txBody>
                  <a:tcPr marL="12700" marR="12700" marT="12700" marB="0" anchor="b"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8442721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317</TotalTime>
  <Words>2955</Words>
  <Application>Microsoft Macintosh PowerPoint</Application>
  <PresentationFormat>On-screen Show (4:3)</PresentationFormat>
  <Paragraphs>272</Paragraphs>
  <Slides>61</Slides>
  <Notes>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Moral hazard and copayments</vt:lpstr>
      <vt:lpstr>Moral hazard</vt:lpstr>
      <vt:lpstr>Moral hazard</vt:lpstr>
      <vt:lpstr>Moral hazard</vt:lpstr>
      <vt:lpstr>Moral hazard in health care reiterated</vt:lpstr>
      <vt:lpstr>What can reduce moral hazard?</vt:lpstr>
      <vt:lpstr>RAND health insurance experiment</vt:lpstr>
      <vt:lpstr>RAND health insurance experiment</vt:lpstr>
      <vt:lpstr>Current value of that $1000 deductible</vt:lpstr>
      <vt:lpstr>PowerPoint Presentation</vt:lpstr>
      <vt:lpstr>Effect of copayment on health care demand</vt:lpstr>
      <vt:lpstr>Income and the demand response to copayment</vt:lpstr>
      <vt:lpstr>Cash payments to equalize benefit</vt:lpstr>
      <vt:lpstr>Cash payments try to separate  the substitution effect  from the income effect</vt:lpstr>
      <vt:lpstr>Copayments and Need Effect of copayments on health</vt:lpstr>
      <vt:lpstr>Copayments make health worse for lower income people</vt:lpstr>
      <vt:lpstr>Conclusion:  Free care not cost-effective,  at $725,000 per death averted</vt:lpstr>
      <vt:lpstr>Health habits and copayments</vt:lpstr>
      <vt:lpstr>Limited of scope of the finding that free care is not cost-effective.</vt:lpstr>
      <vt:lpstr>What we’re willing to pay to meet similar need</vt:lpstr>
      <vt:lpstr>What we were willing to pay to meet similar need</vt:lpstr>
      <vt:lpstr>Copayments and ER use</vt:lpstr>
      <vt:lpstr>Copayments and ER use</vt:lpstr>
      <vt:lpstr>Copayments and ER use</vt:lpstr>
      <vt:lpstr>Copayments and seeking care for serious and minor symptoms</vt:lpstr>
      <vt:lpstr>Copayments and health</vt:lpstr>
      <vt:lpstr>Copayments and health</vt:lpstr>
      <vt:lpstr>A non-RAND study of copayments and demand for care</vt:lpstr>
      <vt:lpstr>Copayments and demand for screening mammograms</vt:lpstr>
      <vt:lpstr>Copayments and demand for mammograms</vt:lpstr>
      <vt:lpstr>Copayments and demand for screening mammograms</vt:lpstr>
      <vt:lpstr>Manning, W.G., et al, "Health Insurance and the Demand for Medical Care,"</vt:lpstr>
      <vt:lpstr>Manning’s welfare loss idea</vt:lpstr>
      <vt:lpstr>How big is that welfare loss?</vt:lpstr>
      <vt:lpstr>The slippery part:  Who is the one offering $50 for those resources? </vt:lpstr>
      <vt:lpstr>The moral problem with the Willingness to Pay idea</vt:lpstr>
      <vt:lpstr>"Cost Sharing in Health Insurance -- A Reexamination”</vt:lpstr>
      <vt:lpstr>"Cost Sharing in Health Insurance -- A Reexamination”</vt:lpstr>
      <vt:lpstr>"Cost Sharing in Health Insurance -- A Reexamination”</vt:lpstr>
      <vt:lpstr>"Cost Sharing in Health Insurance -- A Reexamination”</vt:lpstr>
      <vt:lpstr>"Cost Sharing in Health Insurance -- A Reexamination”</vt:lpstr>
      <vt:lpstr>"Cost Sharing in Health Insurance -- A Reexamination”</vt:lpstr>
      <vt:lpstr>"Cost Sharing in Health Insurance -- A Reexamination”</vt:lpstr>
      <vt:lpstr>“The Moral-Hazard Myth”</vt:lpstr>
      <vt:lpstr>“The Moral-Hazard Myth”</vt:lpstr>
      <vt:lpstr>PowerPoint Presentation</vt:lpstr>
      <vt:lpstr>Mark Pauly Touting moral hazard since 1968</vt:lpstr>
      <vt:lpstr>Pauly</vt:lpstr>
      <vt:lpstr>Pauly</vt:lpstr>
      <vt:lpstr>Medical practice variation</vt:lpstr>
      <vt:lpstr>Medical practice variation</vt:lpstr>
      <vt:lpstr>PowerPoint Presentation</vt:lpstr>
      <vt:lpstr>PowerPoint Presentation</vt:lpstr>
      <vt:lpstr>Personal bankruptcy and health care  Himmelstein, Thorne, Warren, Woolhandler </vt:lpstr>
      <vt:lpstr>Health insurance among medical debtors</vt:lpstr>
      <vt:lpstr>Unpaid bills among medical debtors</vt:lpstr>
      <vt:lpstr>Out of pocket costs and bankruptcy</vt:lpstr>
      <vt:lpstr>PowerPoint Presentation</vt:lpstr>
      <vt:lpstr>Canada comparison</vt:lpstr>
      <vt:lpstr>Romneycare and financial distress from medical bills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 27</dc:title>
  <dc:creator>Sam Baker</dc:creator>
  <cp:lastModifiedBy>Sam Baker</cp:lastModifiedBy>
  <cp:revision>46</cp:revision>
  <dcterms:created xsi:type="dcterms:W3CDTF">2011-09-19T23:45:30Z</dcterms:created>
  <dcterms:modified xsi:type="dcterms:W3CDTF">2013-10-03T20:52:08Z</dcterms:modified>
</cp:coreProperties>
</file>